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A60A3A"/>
    <a:srgbClr val="00CC99"/>
    <a:srgbClr val="00FF0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D89C0C5-01A1-4D63-ABFF-10C768A8A880}" type="datetimeFigureOut">
              <a:rPr lang="en-GB" smtClean="0"/>
              <a:t>24/03/2023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782D4C-0AF7-4E3B-875F-2BFE6731E20B}" type="slidenum">
              <a:rPr lang="en-GB" smtClean="0"/>
              <a:t>‹#›</a:t>
            </a:fld>
            <a:endParaRPr lang="en-GB"/>
          </a:p>
        </p:txBody>
      </p:sp>
    </p:spTree>
    <p:extLst>
      <p:ext uri="{BB962C8B-B14F-4D97-AF65-F5344CB8AC3E}">
        <p14:creationId xmlns:p14="http://schemas.microsoft.com/office/powerpoint/2010/main" val="2798374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D89C0C5-01A1-4D63-ABFF-10C768A8A880}" type="datetimeFigureOut">
              <a:rPr lang="en-GB" smtClean="0"/>
              <a:t>24/03/2023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782D4C-0AF7-4E3B-875F-2BFE6731E20B}" type="slidenum">
              <a:rPr lang="en-GB" smtClean="0"/>
              <a:t>‹#›</a:t>
            </a:fld>
            <a:endParaRPr lang="en-GB"/>
          </a:p>
        </p:txBody>
      </p:sp>
    </p:spTree>
    <p:extLst>
      <p:ext uri="{BB962C8B-B14F-4D97-AF65-F5344CB8AC3E}">
        <p14:creationId xmlns:p14="http://schemas.microsoft.com/office/powerpoint/2010/main" val="519083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D89C0C5-01A1-4D63-ABFF-10C768A8A880}" type="datetimeFigureOut">
              <a:rPr lang="en-GB" smtClean="0"/>
              <a:t>24/03/2023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782D4C-0AF7-4E3B-875F-2BFE6731E20B}" type="slidenum">
              <a:rPr lang="en-GB" smtClean="0"/>
              <a:t>‹#›</a:t>
            </a:fld>
            <a:endParaRPr lang="en-GB"/>
          </a:p>
        </p:txBody>
      </p:sp>
    </p:spTree>
    <p:extLst>
      <p:ext uri="{BB962C8B-B14F-4D97-AF65-F5344CB8AC3E}">
        <p14:creationId xmlns:p14="http://schemas.microsoft.com/office/powerpoint/2010/main" val="51856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4"/>
          <p:cNvSpPr>
            <a:spLocks noGrp="1" noChangeArrowheads="1"/>
          </p:cNvSpPr>
          <p:nvPr>
            <p:ph type="dt" sz="half" idx="10"/>
          </p:nvPr>
        </p:nvSpPr>
        <p:spPr/>
        <p:txBody>
          <a:bodyPr/>
          <a:lstStyle>
            <a:lvl1pPr>
              <a:defRPr/>
            </a:lvl1pPr>
          </a:lstStyle>
          <a:p>
            <a:pPr>
              <a:defRPr/>
            </a:pPr>
            <a:endParaRPr lang="en-GB"/>
          </a:p>
        </p:txBody>
      </p:sp>
      <p:sp>
        <p:nvSpPr>
          <p:cNvPr id="4" name="Rectangle 5"/>
          <p:cNvSpPr>
            <a:spLocks noGrp="1" noChangeArrowheads="1"/>
          </p:cNvSpPr>
          <p:nvPr>
            <p:ph type="ftr" sz="quarter" idx="11"/>
          </p:nvPr>
        </p:nvSpPr>
        <p:spPr/>
        <p:txBody>
          <a:bodyPr/>
          <a:lstStyle>
            <a:lvl1pPr>
              <a:defRPr/>
            </a:lvl1pPr>
          </a:lstStyle>
          <a:p>
            <a:pPr>
              <a:defRPr/>
            </a:pPr>
            <a:endParaRPr lang="en-GB"/>
          </a:p>
        </p:txBody>
      </p:sp>
      <p:sp>
        <p:nvSpPr>
          <p:cNvPr id="5" name="Rectangle 6"/>
          <p:cNvSpPr>
            <a:spLocks noGrp="1" noChangeArrowheads="1"/>
          </p:cNvSpPr>
          <p:nvPr>
            <p:ph type="sldNum" sz="quarter" idx="12"/>
          </p:nvPr>
        </p:nvSpPr>
        <p:spPr/>
        <p:txBody>
          <a:bodyPr/>
          <a:lstStyle>
            <a:lvl1pPr>
              <a:defRPr/>
            </a:lvl1pPr>
          </a:lstStyle>
          <a:p>
            <a:pPr>
              <a:defRPr/>
            </a:pPr>
            <a:fld id="{1BB0DA83-E1E5-4648-B3FD-7835FA85E149}" type="slidenum">
              <a:rPr lang="en-GB"/>
              <a:pPr>
                <a:defRPr/>
              </a:pPr>
              <a:t>‹#›</a:t>
            </a:fld>
            <a:endParaRPr lang="en-GB"/>
          </a:p>
        </p:txBody>
      </p:sp>
    </p:spTree>
    <p:extLst>
      <p:ext uri="{BB962C8B-B14F-4D97-AF65-F5344CB8AC3E}">
        <p14:creationId xmlns:p14="http://schemas.microsoft.com/office/powerpoint/2010/main" val="258737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D89C0C5-01A1-4D63-ABFF-10C768A8A880}" type="datetimeFigureOut">
              <a:rPr lang="en-GB" smtClean="0"/>
              <a:t>24/03/2023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782D4C-0AF7-4E3B-875F-2BFE6731E20B}" type="slidenum">
              <a:rPr lang="en-GB" smtClean="0"/>
              <a:t>‹#›</a:t>
            </a:fld>
            <a:endParaRPr lang="en-GB"/>
          </a:p>
        </p:txBody>
      </p:sp>
    </p:spTree>
    <p:extLst>
      <p:ext uri="{BB962C8B-B14F-4D97-AF65-F5344CB8AC3E}">
        <p14:creationId xmlns:p14="http://schemas.microsoft.com/office/powerpoint/2010/main" val="3572148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89C0C5-01A1-4D63-ABFF-10C768A8A880}" type="datetimeFigureOut">
              <a:rPr lang="en-GB" smtClean="0"/>
              <a:t>24/03/2023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782D4C-0AF7-4E3B-875F-2BFE6731E20B}" type="slidenum">
              <a:rPr lang="en-GB" smtClean="0"/>
              <a:t>‹#›</a:t>
            </a:fld>
            <a:endParaRPr lang="en-GB"/>
          </a:p>
        </p:txBody>
      </p:sp>
    </p:spTree>
    <p:extLst>
      <p:ext uri="{BB962C8B-B14F-4D97-AF65-F5344CB8AC3E}">
        <p14:creationId xmlns:p14="http://schemas.microsoft.com/office/powerpoint/2010/main" val="1562644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D89C0C5-01A1-4D63-ABFF-10C768A8A880}" type="datetimeFigureOut">
              <a:rPr lang="en-GB" smtClean="0"/>
              <a:t>24/03/2023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782D4C-0AF7-4E3B-875F-2BFE6731E20B}" type="slidenum">
              <a:rPr lang="en-GB" smtClean="0"/>
              <a:t>‹#›</a:t>
            </a:fld>
            <a:endParaRPr lang="en-GB"/>
          </a:p>
        </p:txBody>
      </p:sp>
    </p:spTree>
    <p:extLst>
      <p:ext uri="{BB962C8B-B14F-4D97-AF65-F5344CB8AC3E}">
        <p14:creationId xmlns:p14="http://schemas.microsoft.com/office/powerpoint/2010/main" val="2195841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D89C0C5-01A1-4D63-ABFF-10C768A8A880}" type="datetimeFigureOut">
              <a:rPr lang="en-GB" smtClean="0"/>
              <a:t>24/03/2023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C782D4C-0AF7-4E3B-875F-2BFE6731E20B}" type="slidenum">
              <a:rPr lang="en-GB" smtClean="0"/>
              <a:t>‹#›</a:t>
            </a:fld>
            <a:endParaRPr lang="en-GB"/>
          </a:p>
        </p:txBody>
      </p:sp>
    </p:spTree>
    <p:extLst>
      <p:ext uri="{BB962C8B-B14F-4D97-AF65-F5344CB8AC3E}">
        <p14:creationId xmlns:p14="http://schemas.microsoft.com/office/powerpoint/2010/main" val="753491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D89C0C5-01A1-4D63-ABFF-10C768A8A880}" type="datetimeFigureOut">
              <a:rPr lang="en-GB" smtClean="0"/>
              <a:t>24/03/2023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C782D4C-0AF7-4E3B-875F-2BFE6731E20B}" type="slidenum">
              <a:rPr lang="en-GB" smtClean="0"/>
              <a:t>‹#›</a:t>
            </a:fld>
            <a:endParaRPr lang="en-GB"/>
          </a:p>
        </p:txBody>
      </p:sp>
    </p:spTree>
    <p:extLst>
      <p:ext uri="{BB962C8B-B14F-4D97-AF65-F5344CB8AC3E}">
        <p14:creationId xmlns:p14="http://schemas.microsoft.com/office/powerpoint/2010/main" val="2896907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89C0C5-01A1-4D63-ABFF-10C768A8A880}" type="datetimeFigureOut">
              <a:rPr lang="en-GB" smtClean="0"/>
              <a:t>24/03/2023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C782D4C-0AF7-4E3B-875F-2BFE6731E20B}" type="slidenum">
              <a:rPr lang="en-GB" smtClean="0"/>
              <a:t>‹#›</a:t>
            </a:fld>
            <a:endParaRPr lang="en-GB"/>
          </a:p>
        </p:txBody>
      </p:sp>
    </p:spTree>
    <p:extLst>
      <p:ext uri="{BB962C8B-B14F-4D97-AF65-F5344CB8AC3E}">
        <p14:creationId xmlns:p14="http://schemas.microsoft.com/office/powerpoint/2010/main" val="4241061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89C0C5-01A1-4D63-ABFF-10C768A8A880}" type="datetimeFigureOut">
              <a:rPr lang="en-GB" smtClean="0"/>
              <a:t>24/03/2023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782D4C-0AF7-4E3B-875F-2BFE6731E20B}" type="slidenum">
              <a:rPr lang="en-GB" smtClean="0"/>
              <a:t>‹#›</a:t>
            </a:fld>
            <a:endParaRPr lang="en-GB"/>
          </a:p>
        </p:txBody>
      </p:sp>
    </p:spTree>
    <p:extLst>
      <p:ext uri="{BB962C8B-B14F-4D97-AF65-F5344CB8AC3E}">
        <p14:creationId xmlns:p14="http://schemas.microsoft.com/office/powerpoint/2010/main" val="2733796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89C0C5-01A1-4D63-ABFF-10C768A8A880}" type="datetimeFigureOut">
              <a:rPr lang="en-GB" smtClean="0"/>
              <a:t>24/03/2023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782D4C-0AF7-4E3B-875F-2BFE6731E20B}" type="slidenum">
              <a:rPr lang="en-GB" smtClean="0"/>
              <a:t>‹#›</a:t>
            </a:fld>
            <a:endParaRPr lang="en-GB"/>
          </a:p>
        </p:txBody>
      </p:sp>
    </p:spTree>
    <p:extLst>
      <p:ext uri="{BB962C8B-B14F-4D97-AF65-F5344CB8AC3E}">
        <p14:creationId xmlns:p14="http://schemas.microsoft.com/office/powerpoint/2010/main" val="2770880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89C0C5-01A1-4D63-ABFF-10C768A8A880}" type="datetimeFigureOut">
              <a:rPr lang="en-GB" smtClean="0"/>
              <a:t>24/03/2023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82D4C-0AF7-4E3B-875F-2BFE6731E20B}" type="slidenum">
              <a:rPr lang="en-GB" smtClean="0"/>
              <a:t>‹#›</a:t>
            </a:fld>
            <a:endParaRPr lang="en-GB"/>
          </a:p>
        </p:txBody>
      </p:sp>
    </p:spTree>
    <p:extLst>
      <p:ext uri="{BB962C8B-B14F-4D97-AF65-F5344CB8AC3E}">
        <p14:creationId xmlns:p14="http://schemas.microsoft.com/office/powerpoint/2010/main" val="1322202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l="66675" b="85880"/>
          <a:stretch>
            <a:fillRect/>
          </a:stretch>
        </p:blipFill>
        <p:spPr bwMode="auto">
          <a:xfrm>
            <a:off x="3347864" y="260648"/>
            <a:ext cx="2498725" cy="150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483769" y="1770360"/>
            <a:ext cx="4968552" cy="584775"/>
          </a:xfrm>
          <a:prstGeom prst="rect">
            <a:avLst/>
          </a:prstGeom>
          <a:noFill/>
        </p:spPr>
        <p:txBody>
          <a:bodyPr wrap="square" rtlCol="0">
            <a:spAutoFit/>
          </a:bodyPr>
          <a:lstStyle/>
          <a:p>
            <a:r>
              <a:rPr lang="en-GB" sz="3200" b="1" dirty="0" smtClean="0">
                <a:solidFill>
                  <a:schemeClr val="accent4"/>
                </a:solidFill>
              </a:rPr>
              <a:t>SEND Graduated </a:t>
            </a:r>
            <a:r>
              <a:rPr lang="en-GB" sz="3200" b="1" dirty="0">
                <a:solidFill>
                  <a:schemeClr val="accent4"/>
                </a:solidFill>
              </a:rPr>
              <a:t>Response</a:t>
            </a:r>
          </a:p>
        </p:txBody>
      </p:sp>
      <p:sp>
        <p:nvSpPr>
          <p:cNvPr id="3" name="TextBox 2"/>
          <p:cNvSpPr txBox="1"/>
          <p:nvPr/>
        </p:nvSpPr>
        <p:spPr>
          <a:xfrm>
            <a:off x="467544" y="2617773"/>
            <a:ext cx="7704856" cy="1938992"/>
          </a:xfrm>
          <a:prstGeom prst="rect">
            <a:avLst/>
          </a:prstGeom>
          <a:noFill/>
        </p:spPr>
        <p:txBody>
          <a:bodyPr wrap="square" rtlCol="0">
            <a:spAutoFit/>
          </a:bodyPr>
          <a:lstStyle/>
          <a:p>
            <a:pPr algn="ctr"/>
            <a:r>
              <a:rPr lang="en-GB" sz="2400" dirty="0"/>
              <a:t>The following model illustrates the support we offer our children depending on their level of need. Pupil progress is monitored carefully within our school, and if children are making less than expected progress the level of intervention </a:t>
            </a:r>
          </a:p>
          <a:p>
            <a:pPr algn="ctr"/>
            <a:r>
              <a:rPr lang="en-GB" sz="2400" dirty="0"/>
              <a:t>provided will be escalated accordingly.</a:t>
            </a:r>
          </a:p>
        </p:txBody>
      </p:sp>
    </p:spTree>
    <p:extLst>
      <p:ext uri="{BB962C8B-B14F-4D97-AF65-F5344CB8AC3E}">
        <p14:creationId xmlns:p14="http://schemas.microsoft.com/office/powerpoint/2010/main" val="2064371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sosceles Triangle 2"/>
          <p:cNvSpPr/>
          <p:nvPr/>
        </p:nvSpPr>
        <p:spPr>
          <a:xfrm>
            <a:off x="395536" y="404664"/>
            <a:ext cx="8280920" cy="626469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 name="TextBox 4"/>
          <p:cNvSpPr txBox="1"/>
          <p:nvPr/>
        </p:nvSpPr>
        <p:spPr>
          <a:xfrm>
            <a:off x="1303021" y="5142168"/>
            <a:ext cx="6480720" cy="1461939"/>
          </a:xfrm>
          <a:prstGeom prst="rect">
            <a:avLst/>
          </a:prstGeom>
          <a:noFill/>
        </p:spPr>
        <p:txBody>
          <a:bodyPr wrap="square" rtlCol="0">
            <a:spAutoFit/>
          </a:bodyPr>
          <a:lstStyle/>
          <a:p>
            <a:pPr algn="ctr"/>
            <a:r>
              <a:rPr lang="en-GB" sz="1200" b="1" u="sng" dirty="0"/>
              <a:t>Quality First </a:t>
            </a:r>
            <a:r>
              <a:rPr lang="en-GB" sz="1200" b="1" u="sng" dirty="0" smtClean="0"/>
              <a:t>Teaching and Ordinarily Available Provision </a:t>
            </a:r>
            <a:r>
              <a:rPr lang="en-GB" sz="1200" b="1" u="sng" dirty="0"/>
              <a:t>(what we offer everyone)</a:t>
            </a:r>
          </a:p>
          <a:p>
            <a:pPr algn="ctr"/>
            <a:r>
              <a:rPr lang="en-GB" sz="1100" dirty="0">
                <a:solidFill>
                  <a:srgbClr val="7030A0"/>
                </a:solidFill>
              </a:rPr>
              <a:t>Quality teaching regularly monitored by SLT covering a range of subjects, whole class LSA support targeting focus children, differentiation for out of step learners, access to ICT for word processing support, dynamic intervention from the teacher/TA to address any misconceptions on the same day, access to full curriculum, target reader, AfL, classroom behaviour strategies, discussions with previous settings/teachers, transitions to new schools, parent/carer discussions, EAL strategies, SENDCO advice, visual and kinaesthetic learning materials, visual timetable, individual copies of resources, adjusted adult language, targeted questioning, LSA appraisal and observations, SEND awareness training, pupil progress meetings, targets</a:t>
            </a:r>
          </a:p>
        </p:txBody>
      </p:sp>
      <p:sp>
        <p:nvSpPr>
          <p:cNvPr id="6" name="TextBox 5"/>
          <p:cNvSpPr txBox="1"/>
          <p:nvPr/>
        </p:nvSpPr>
        <p:spPr>
          <a:xfrm>
            <a:off x="2121478" y="3761458"/>
            <a:ext cx="4806294" cy="1277273"/>
          </a:xfrm>
          <a:prstGeom prst="rect">
            <a:avLst/>
          </a:prstGeom>
          <a:noFill/>
        </p:spPr>
        <p:txBody>
          <a:bodyPr wrap="square" rtlCol="0">
            <a:spAutoFit/>
          </a:bodyPr>
          <a:lstStyle/>
          <a:p>
            <a:pPr algn="ctr"/>
            <a:r>
              <a:rPr lang="en-GB" sz="1100" b="1" u="sng" dirty="0"/>
              <a:t>School Support </a:t>
            </a:r>
            <a:r>
              <a:rPr lang="en-GB" sz="1100" b="1" u="sng" dirty="0" smtClean="0"/>
              <a:t>(</a:t>
            </a:r>
            <a:r>
              <a:rPr lang="en-GB" sz="1100" b="1" u="sng" dirty="0"/>
              <a:t>IEP)</a:t>
            </a:r>
          </a:p>
          <a:p>
            <a:pPr algn="ctr"/>
            <a:r>
              <a:rPr lang="en-GB" sz="1100" dirty="0">
                <a:solidFill>
                  <a:schemeClr val="accent1"/>
                </a:solidFill>
              </a:rPr>
              <a:t> Small group intervention : Numicon, phonics, social skills, Nuffield Early Language Intervention, Talking Partners</a:t>
            </a:r>
            <a:r>
              <a:rPr lang="en-GB" sz="1100" dirty="0" smtClean="0">
                <a:solidFill>
                  <a:schemeClr val="accent1"/>
                </a:solidFill>
              </a:rPr>
              <a:t>, </a:t>
            </a:r>
            <a:r>
              <a:rPr lang="en-GB" sz="1100" dirty="0">
                <a:solidFill>
                  <a:schemeClr val="accent1"/>
                </a:solidFill>
              </a:rPr>
              <a:t>Rapid Response</a:t>
            </a:r>
            <a:r>
              <a:rPr lang="en-GB" sz="1100" dirty="0" smtClean="0">
                <a:solidFill>
                  <a:schemeClr val="accent1"/>
                </a:solidFill>
              </a:rPr>
              <a:t>, </a:t>
            </a:r>
            <a:r>
              <a:rPr lang="en-GB" sz="1100" dirty="0">
                <a:solidFill>
                  <a:schemeClr val="accent1"/>
                </a:solidFill>
              </a:rPr>
              <a:t>BRP, daily readers, inference work, targeted spellings, Nessy, 1:1 pupil premium programmes, 1:1 speech and language support, self-esteem groups, emotional wellbeing work,  personalised behaviour strategies , meetings with parents, etc. Additional interventions and support recorded on IEPs</a:t>
            </a:r>
          </a:p>
        </p:txBody>
      </p:sp>
      <p:sp>
        <p:nvSpPr>
          <p:cNvPr id="7" name="TextBox 6"/>
          <p:cNvSpPr txBox="1"/>
          <p:nvPr/>
        </p:nvSpPr>
        <p:spPr>
          <a:xfrm>
            <a:off x="4247964" y="640440"/>
            <a:ext cx="576064" cy="430887"/>
          </a:xfrm>
          <a:prstGeom prst="rect">
            <a:avLst/>
          </a:prstGeom>
          <a:noFill/>
        </p:spPr>
        <p:txBody>
          <a:bodyPr wrap="square" rtlCol="0">
            <a:spAutoFit/>
          </a:bodyPr>
          <a:lstStyle/>
          <a:p>
            <a:pPr algn="ctr"/>
            <a:r>
              <a:rPr lang="en-GB" sz="1100" b="1" u="sng" dirty="0"/>
              <a:t>EHCP</a:t>
            </a:r>
          </a:p>
          <a:p>
            <a:pPr algn="ctr"/>
            <a:r>
              <a:rPr lang="en-GB" sz="1100" dirty="0">
                <a:solidFill>
                  <a:srgbClr val="A60A3A"/>
                </a:solidFill>
              </a:rPr>
              <a:t>0-25</a:t>
            </a:r>
          </a:p>
        </p:txBody>
      </p:sp>
      <p:sp>
        <p:nvSpPr>
          <p:cNvPr id="8" name="TextBox 7"/>
          <p:cNvSpPr txBox="1"/>
          <p:nvPr/>
        </p:nvSpPr>
        <p:spPr>
          <a:xfrm>
            <a:off x="3707904" y="1039232"/>
            <a:ext cx="1656184" cy="1107996"/>
          </a:xfrm>
          <a:prstGeom prst="rect">
            <a:avLst/>
          </a:prstGeom>
          <a:noFill/>
        </p:spPr>
        <p:txBody>
          <a:bodyPr wrap="square" rtlCol="0">
            <a:spAutoFit/>
          </a:bodyPr>
          <a:lstStyle/>
          <a:p>
            <a:pPr algn="ctr"/>
            <a:r>
              <a:rPr lang="en-GB" sz="1100" b="1" u="sng" dirty="0"/>
              <a:t>EHCP</a:t>
            </a:r>
          </a:p>
          <a:p>
            <a:pPr algn="ctr"/>
            <a:r>
              <a:rPr lang="en-GB" sz="1100" b="1" u="sng" dirty="0"/>
              <a:t> Assessment</a:t>
            </a:r>
          </a:p>
          <a:p>
            <a:pPr algn="ctr"/>
            <a:r>
              <a:rPr lang="en-GB" sz="1100" dirty="0">
                <a:solidFill>
                  <a:schemeClr val="accent6">
                    <a:lumMod val="75000"/>
                  </a:schemeClr>
                </a:solidFill>
              </a:rPr>
              <a:t>Educational psychologist input, on-going agency input, medical disability with SEND</a:t>
            </a:r>
          </a:p>
        </p:txBody>
      </p:sp>
      <p:sp>
        <p:nvSpPr>
          <p:cNvPr id="9" name="TextBox 8"/>
          <p:cNvSpPr txBox="1"/>
          <p:nvPr/>
        </p:nvSpPr>
        <p:spPr>
          <a:xfrm>
            <a:off x="3000634" y="2070875"/>
            <a:ext cx="3070724" cy="1785104"/>
          </a:xfrm>
          <a:prstGeom prst="rect">
            <a:avLst/>
          </a:prstGeom>
          <a:noFill/>
        </p:spPr>
        <p:txBody>
          <a:bodyPr wrap="square" rtlCol="0">
            <a:spAutoFit/>
          </a:bodyPr>
          <a:lstStyle/>
          <a:p>
            <a:pPr algn="ctr"/>
            <a:r>
              <a:rPr lang="en-GB" sz="1100" b="1" u="sng" dirty="0"/>
              <a:t>School Support with External Agencies</a:t>
            </a:r>
          </a:p>
          <a:p>
            <a:pPr algn="ctr"/>
            <a:r>
              <a:rPr lang="en-GB" sz="1100" b="1" u="sng" dirty="0"/>
              <a:t>(Bristol Support Plan) </a:t>
            </a:r>
          </a:p>
          <a:p>
            <a:pPr algn="ctr"/>
            <a:r>
              <a:rPr lang="en-GB" sz="1100" dirty="0">
                <a:solidFill>
                  <a:srgbClr val="009999"/>
                </a:solidFill>
              </a:rPr>
              <a:t>Personalised learning, Referrals or support </a:t>
            </a:r>
          </a:p>
          <a:p>
            <a:pPr algn="ctr"/>
            <a:r>
              <a:rPr lang="en-GB" sz="1100" dirty="0">
                <a:solidFill>
                  <a:srgbClr val="009999"/>
                </a:solidFill>
              </a:rPr>
              <a:t>from BAT, SALT, PT, OT, CAMHs, PMHS, EWO, Families in Focus,  personalised behaviour strategies, Play Therapist, Counselling, Educational Psychology, specialist teachers/TAs, annual reviews, IEPs/Individual provision maps, multi agency meetings with parents,  support for high needs block funding using BUDs</a:t>
            </a:r>
          </a:p>
        </p:txBody>
      </p:sp>
      <p:sp>
        <p:nvSpPr>
          <p:cNvPr id="11" name="Rectangle 10"/>
          <p:cNvSpPr/>
          <p:nvPr/>
        </p:nvSpPr>
        <p:spPr>
          <a:xfrm>
            <a:off x="161786" y="1234196"/>
            <a:ext cx="3402102" cy="954107"/>
          </a:xfrm>
          <a:prstGeom prst="rect">
            <a:avLst/>
          </a:prstGeom>
          <a:noFill/>
        </p:spPr>
        <p:txBody>
          <a:bodyPr wrap="square" lIns="91440" tIns="45720" rIns="91440" bIns="45720">
            <a:spAutoFit/>
          </a:bodyPr>
          <a:lstStyle/>
          <a:p>
            <a:pPr algn="ctr"/>
            <a:r>
              <a:rPr lang="en-US" sz="2800" b="1" dirty="0">
                <a:ln w="10541" cmpd="sng">
                  <a:solidFill>
                    <a:schemeClr val="accent1">
                      <a:shade val="88000"/>
                      <a:satMod val="110000"/>
                    </a:schemeClr>
                  </a:solidFill>
                  <a:prstDash val="solid"/>
                </a:ln>
                <a:solidFill>
                  <a:srgbClr val="7030A0"/>
                </a:solidFill>
              </a:rPr>
              <a:t> </a:t>
            </a:r>
            <a:r>
              <a:rPr lang="en-US" sz="2800" b="1" dirty="0" smtClean="0">
                <a:ln w="10541" cmpd="sng">
                  <a:solidFill>
                    <a:schemeClr val="accent1">
                      <a:shade val="88000"/>
                      <a:satMod val="110000"/>
                    </a:schemeClr>
                  </a:solidFill>
                  <a:prstDash val="solid"/>
                </a:ln>
                <a:solidFill>
                  <a:srgbClr val="7030A0"/>
                </a:solidFill>
              </a:rPr>
              <a:t>SEND Graduated </a:t>
            </a:r>
            <a:r>
              <a:rPr lang="en-US" sz="2800" b="1" dirty="0">
                <a:ln w="10541" cmpd="sng">
                  <a:solidFill>
                    <a:schemeClr val="accent1">
                      <a:shade val="88000"/>
                      <a:satMod val="110000"/>
                    </a:schemeClr>
                  </a:solidFill>
                  <a:prstDash val="solid"/>
                </a:ln>
                <a:solidFill>
                  <a:srgbClr val="7030A0"/>
                </a:solidFill>
              </a:rPr>
              <a:t>Response</a:t>
            </a:r>
          </a:p>
        </p:txBody>
      </p:sp>
      <p:sp>
        <p:nvSpPr>
          <p:cNvPr id="12" name="TextBox 11"/>
          <p:cNvSpPr txBox="1"/>
          <p:nvPr/>
        </p:nvSpPr>
        <p:spPr>
          <a:xfrm>
            <a:off x="5454352" y="496076"/>
            <a:ext cx="3168352" cy="261610"/>
          </a:xfrm>
          <a:prstGeom prst="rect">
            <a:avLst/>
          </a:prstGeom>
          <a:noFill/>
          <a:ln>
            <a:solidFill>
              <a:schemeClr val="accent1"/>
            </a:solidFill>
          </a:ln>
        </p:spPr>
        <p:txBody>
          <a:bodyPr wrap="square" rtlCol="0">
            <a:spAutoFit/>
          </a:bodyPr>
          <a:lstStyle/>
          <a:p>
            <a:r>
              <a:rPr lang="en-GB" sz="1100" dirty="0"/>
              <a:t>Education and Health Care Plan</a:t>
            </a:r>
          </a:p>
        </p:txBody>
      </p:sp>
      <p:cxnSp>
        <p:nvCxnSpPr>
          <p:cNvPr id="14" name="Straight Arrow Connector 13"/>
          <p:cNvCxnSpPr/>
          <p:nvPr/>
        </p:nvCxnSpPr>
        <p:spPr>
          <a:xfrm flipH="1">
            <a:off x="4879259" y="640440"/>
            <a:ext cx="575093" cy="1825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164288" y="3406207"/>
            <a:ext cx="1908691" cy="600164"/>
          </a:xfrm>
          <a:prstGeom prst="rect">
            <a:avLst/>
          </a:prstGeom>
          <a:noFill/>
          <a:ln>
            <a:solidFill>
              <a:schemeClr val="accent1"/>
            </a:solidFill>
          </a:ln>
        </p:spPr>
        <p:txBody>
          <a:bodyPr wrap="square" rtlCol="0">
            <a:spAutoFit/>
          </a:bodyPr>
          <a:lstStyle/>
          <a:p>
            <a:r>
              <a:rPr lang="en-GB" sz="1100" dirty="0"/>
              <a:t>Teachers using assess, plan, do, review to plan support for all children in their class</a:t>
            </a:r>
          </a:p>
        </p:txBody>
      </p:sp>
      <p:cxnSp>
        <p:nvCxnSpPr>
          <p:cNvPr id="23" name="Straight Arrow Connector 22"/>
          <p:cNvCxnSpPr/>
          <p:nvPr/>
        </p:nvCxnSpPr>
        <p:spPr>
          <a:xfrm flipH="1">
            <a:off x="7236296" y="4006371"/>
            <a:ext cx="576064" cy="2399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372200" y="1866006"/>
            <a:ext cx="2651030" cy="769441"/>
          </a:xfrm>
          <a:prstGeom prst="rect">
            <a:avLst/>
          </a:prstGeom>
          <a:noFill/>
          <a:ln>
            <a:solidFill>
              <a:schemeClr val="accent1"/>
            </a:solidFill>
          </a:ln>
        </p:spPr>
        <p:txBody>
          <a:bodyPr wrap="square" rtlCol="0">
            <a:spAutoFit/>
          </a:bodyPr>
          <a:lstStyle/>
          <a:p>
            <a:r>
              <a:rPr lang="en-GB" sz="1100" dirty="0"/>
              <a:t>SENDCO coordinates support ensuring children receive intervention at an appropriate level in line with the graduated response model</a:t>
            </a:r>
          </a:p>
        </p:txBody>
      </p:sp>
      <p:cxnSp>
        <p:nvCxnSpPr>
          <p:cNvPr id="26" name="Straight Arrow Connector 25"/>
          <p:cNvCxnSpPr/>
          <p:nvPr/>
        </p:nvCxnSpPr>
        <p:spPr>
          <a:xfrm flipH="1">
            <a:off x="6106763" y="2344452"/>
            <a:ext cx="269788" cy="3475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6911782" y="2635447"/>
            <a:ext cx="144494" cy="10708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flipV="1">
            <a:off x="5644373" y="1906229"/>
            <a:ext cx="720080" cy="2803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90493" y="1869358"/>
            <a:ext cx="2531198" cy="2739211"/>
          </a:xfrm>
          <a:prstGeom prst="rect">
            <a:avLst/>
          </a:prstGeom>
          <a:noFill/>
        </p:spPr>
        <p:txBody>
          <a:bodyPr wrap="square" rtlCol="0">
            <a:spAutoFit/>
          </a:bodyPr>
          <a:lstStyle/>
          <a:p>
            <a:r>
              <a:rPr lang="en-GB" sz="1100" u="sng" dirty="0"/>
              <a:t>Glossary</a:t>
            </a:r>
          </a:p>
          <a:p>
            <a:r>
              <a:rPr lang="en-GB" sz="1000" dirty="0"/>
              <a:t>BAT – Bristol Autism Team</a:t>
            </a:r>
          </a:p>
          <a:p>
            <a:r>
              <a:rPr lang="en-GB" sz="1000" dirty="0"/>
              <a:t>BUDs – Bristol Universal Descriptors</a:t>
            </a:r>
          </a:p>
          <a:p>
            <a:r>
              <a:rPr lang="en-GB" sz="1000" dirty="0"/>
              <a:t>CAMHS – Child and Adolescent Mental Health Service</a:t>
            </a:r>
          </a:p>
          <a:p>
            <a:r>
              <a:rPr lang="en-GB" sz="1000" dirty="0"/>
              <a:t>EAL – English as an Additional Language</a:t>
            </a:r>
          </a:p>
          <a:p>
            <a:r>
              <a:rPr lang="en-GB" sz="1000" dirty="0"/>
              <a:t>EHCP – Education, Health, Care Plan</a:t>
            </a:r>
          </a:p>
          <a:p>
            <a:r>
              <a:rPr lang="en-GB" sz="1000" dirty="0"/>
              <a:t>EWO – Educational Welfare Officer</a:t>
            </a:r>
          </a:p>
          <a:p>
            <a:r>
              <a:rPr lang="en-GB" sz="1000" dirty="0"/>
              <a:t>IEP – Individual Education Plan</a:t>
            </a:r>
          </a:p>
          <a:p>
            <a:r>
              <a:rPr lang="en-GB" sz="1000" dirty="0"/>
              <a:t>NELI – </a:t>
            </a:r>
            <a:r>
              <a:rPr lang="en-GB" sz="1000" dirty="0" smtClean="0"/>
              <a:t>Nuffield </a:t>
            </a:r>
            <a:r>
              <a:rPr lang="en-GB" sz="1000" dirty="0"/>
              <a:t>Early Language Intervention</a:t>
            </a:r>
          </a:p>
          <a:p>
            <a:r>
              <a:rPr lang="en-GB" sz="1000" dirty="0"/>
              <a:t>OT – Occupational Therapy</a:t>
            </a:r>
          </a:p>
          <a:p>
            <a:r>
              <a:rPr lang="en-GB" sz="1000" dirty="0"/>
              <a:t>PMHS – Primary Mental Health Service</a:t>
            </a:r>
          </a:p>
          <a:p>
            <a:r>
              <a:rPr lang="en-GB" sz="1000" dirty="0"/>
              <a:t>PT – Physiotherapy</a:t>
            </a:r>
          </a:p>
          <a:p>
            <a:r>
              <a:rPr lang="en-GB" sz="1000" dirty="0"/>
              <a:t>SALT – Speech and Language Therapy</a:t>
            </a:r>
          </a:p>
          <a:p>
            <a:r>
              <a:rPr lang="en-GB" sz="1000" dirty="0"/>
              <a:t>SENDCO – Special Educational Needs Coordinator</a:t>
            </a:r>
          </a:p>
          <a:p>
            <a:endParaRPr lang="en-GB" sz="1100" u="sng" dirty="0"/>
          </a:p>
        </p:txBody>
      </p:sp>
      <p:sp>
        <p:nvSpPr>
          <p:cNvPr id="34" name="TextBox 33"/>
          <p:cNvSpPr txBox="1"/>
          <p:nvPr/>
        </p:nvSpPr>
        <p:spPr>
          <a:xfrm>
            <a:off x="8121355" y="4697502"/>
            <a:ext cx="936104" cy="769441"/>
          </a:xfrm>
          <a:prstGeom prst="rect">
            <a:avLst/>
          </a:prstGeom>
          <a:noFill/>
          <a:ln>
            <a:solidFill>
              <a:schemeClr val="accent1"/>
            </a:solidFill>
          </a:ln>
        </p:spPr>
        <p:txBody>
          <a:bodyPr wrap="square" rtlCol="0">
            <a:spAutoFit/>
          </a:bodyPr>
          <a:lstStyle/>
          <a:p>
            <a:r>
              <a:rPr lang="en-GB" sz="1100" dirty="0"/>
              <a:t>The everyday great job that we do</a:t>
            </a:r>
          </a:p>
        </p:txBody>
      </p:sp>
      <p:cxnSp>
        <p:nvCxnSpPr>
          <p:cNvPr id="36" name="Straight Arrow Connector 35"/>
          <p:cNvCxnSpPr/>
          <p:nvPr/>
        </p:nvCxnSpPr>
        <p:spPr>
          <a:xfrm flipH="1">
            <a:off x="8211316" y="5466943"/>
            <a:ext cx="360040" cy="46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21" idx="2"/>
          </p:cNvCxnSpPr>
          <p:nvPr/>
        </p:nvCxnSpPr>
        <p:spPr>
          <a:xfrm flipH="1">
            <a:off x="7812360" y="4006371"/>
            <a:ext cx="306274" cy="10980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5419" y="153502"/>
            <a:ext cx="1910447" cy="1138986"/>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5652120" y="1132625"/>
            <a:ext cx="3168352" cy="430887"/>
          </a:xfrm>
          <a:prstGeom prst="rect">
            <a:avLst/>
          </a:prstGeom>
          <a:noFill/>
          <a:ln>
            <a:solidFill>
              <a:schemeClr val="accent1"/>
            </a:solidFill>
          </a:ln>
        </p:spPr>
        <p:txBody>
          <a:bodyPr wrap="square" rtlCol="0">
            <a:spAutoFit/>
          </a:bodyPr>
          <a:lstStyle/>
          <a:p>
            <a:r>
              <a:rPr lang="en-GB" sz="1100"/>
              <a:t>All phases of the graduated response need to be evidenced before an EHCP assessment.</a:t>
            </a:r>
            <a:endParaRPr lang="en-GB" sz="1100" dirty="0"/>
          </a:p>
        </p:txBody>
      </p:sp>
      <p:cxnSp>
        <p:nvCxnSpPr>
          <p:cNvPr id="31" name="Straight Arrow Connector 30"/>
          <p:cNvCxnSpPr>
            <a:stCxn id="29" idx="1"/>
          </p:cNvCxnSpPr>
          <p:nvPr/>
        </p:nvCxnSpPr>
        <p:spPr>
          <a:xfrm flipH="1">
            <a:off x="5310336" y="1348069"/>
            <a:ext cx="341784" cy="190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40204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TotalTime>
  <Words>484</Words>
  <Application>Microsoft Office PowerPoint</Application>
  <PresentationFormat>On-screen Show (4:3)</PresentationFormat>
  <Paragraphs>36</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Craig</dc:creator>
  <cp:lastModifiedBy>Nikki Holland</cp:lastModifiedBy>
  <cp:revision>29</cp:revision>
  <cp:lastPrinted>2014-07-16T13:03:02Z</cp:lastPrinted>
  <dcterms:created xsi:type="dcterms:W3CDTF">2014-07-01T14:29:41Z</dcterms:created>
  <dcterms:modified xsi:type="dcterms:W3CDTF">2023-03-24T09:08:00Z</dcterms:modified>
</cp:coreProperties>
</file>