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78" r:id="rId3"/>
    <p:sldId id="273" r:id="rId4"/>
    <p:sldId id="276" r:id="rId5"/>
    <p:sldId id="282" r:id="rId6"/>
    <p:sldId id="279" r:id="rId7"/>
    <p:sldId id="281" r:id="rId8"/>
    <p:sldId id="296" r:id="rId9"/>
    <p:sldId id="283" r:id="rId10"/>
    <p:sldId id="297" r:id="rId11"/>
    <p:sldId id="285" r:id="rId12"/>
    <p:sldId id="286" r:id="rId13"/>
    <p:sldId id="291" r:id="rId14"/>
    <p:sldId id="292" r:id="rId15"/>
    <p:sldId id="287" r:id="rId16"/>
    <p:sldId id="288" r:id="rId17"/>
    <p:sldId id="289" r:id="rId18"/>
    <p:sldId id="290" r:id="rId19"/>
    <p:sldId id="293" r:id="rId20"/>
    <p:sldId id="294" r:id="rId21"/>
    <p:sldId id="298" r:id="rId22"/>
    <p:sldId id="275" r:id="rId23"/>
    <p:sldId id="272" r:id="rId24"/>
    <p:sldId id="300" r:id="rId25"/>
    <p:sldId id="280" r:id="rId26"/>
    <p:sldId id="295"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1"/>
    <p:restoredTop sz="94694"/>
  </p:normalViewPr>
  <p:slideViewPr>
    <p:cSldViewPr snapToGrid="0" snapToObjects="1">
      <p:cViewPr varScale="1">
        <p:scale>
          <a:sx n="69" d="100"/>
          <a:sy n="69" d="100"/>
        </p:scale>
        <p:origin x="8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CC082-BBDF-D743-B026-FB45310ABC89}"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2C41A-9D90-0442-8E60-8272526122D7}" type="slidenum">
              <a:rPr lang="en-US" smtClean="0"/>
              <a:t>‹#›</a:t>
            </a:fld>
            <a:endParaRPr lang="en-US"/>
          </a:p>
        </p:txBody>
      </p:sp>
    </p:spTree>
    <p:extLst>
      <p:ext uri="{BB962C8B-B14F-4D97-AF65-F5344CB8AC3E}">
        <p14:creationId xmlns:p14="http://schemas.microsoft.com/office/powerpoint/2010/main" val="155417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Same principles</a:t>
            </a:r>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2</a:t>
            </a:fld>
            <a:endParaRPr lang="en-US"/>
          </a:p>
        </p:txBody>
      </p:sp>
    </p:spTree>
    <p:extLst>
      <p:ext uri="{BB962C8B-B14F-4D97-AF65-F5344CB8AC3E}">
        <p14:creationId xmlns:p14="http://schemas.microsoft.com/office/powerpoint/2010/main" val="135625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16</a:t>
            </a:fld>
            <a:endParaRPr lang="en-US" dirty="0"/>
          </a:p>
        </p:txBody>
      </p:sp>
    </p:spTree>
    <p:extLst>
      <p:ext uri="{BB962C8B-B14F-4D97-AF65-F5344CB8AC3E}">
        <p14:creationId xmlns:p14="http://schemas.microsoft.com/office/powerpoint/2010/main" val="237636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17</a:t>
            </a:fld>
            <a:endParaRPr lang="en-US" dirty="0"/>
          </a:p>
        </p:txBody>
      </p:sp>
    </p:spTree>
    <p:extLst>
      <p:ext uri="{BB962C8B-B14F-4D97-AF65-F5344CB8AC3E}">
        <p14:creationId xmlns:p14="http://schemas.microsoft.com/office/powerpoint/2010/main" val="373389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18</a:t>
            </a:fld>
            <a:endParaRPr lang="en-US" dirty="0"/>
          </a:p>
        </p:txBody>
      </p:sp>
    </p:spTree>
    <p:extLst>
      <p:ext uri="{BB962C8B-B14F-4D97-AF65-F5344CB8AC3E}">
        <p14:creationId xmlns:p14="http://schemas.microsoft.com/office/powerpoint/2010/main" val="7255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19</a:t>
            </a:fld>
            <a:endParaRPr lang="en-US" dirty="0"/>
          </a:p>
        </p:txBody>
      </p:sp>
    </p:spTree>
    <p:extLst>
      <p:ext uri="{BB962C8B-B14F-4D97-AF65-F5344CB8AC3E}">
        <p14:creationId xmlns:p14="http://schemas.microsoft.com/office/powerpoint/2010/main" val="423407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20</a:t>
            </a:fld>
            <a:endParaRPr lang="en-US" dirty="0"/>
          </a:p>
        </p:txBody>
      </p:sp>
    </p:spTree>
    <p:extLst>
      <p:ext uri="{BB962C8B-B14F-4D97-AF65-F5344CB8AC3E}">
        <p14:creationId xmlns:p14="http://schemas.microsoft.com/office/powerpoint/2010/main" val="82307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the</a:t>
            </a:r>
            <a:r>
              <a:rPr lang="en-GB" baseline="0" dirty="0" smtClean="0"/>
              <a:t> child through the questions </a:t>
            </a:r>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22</a:t>
            </a:fld>
            <a:endParaRPr lang="en-US"/>
          </a:p>
        </p:txBody>
      </p:sp>
    </p:spTree>
    <p:extLst>
      <p:ext uri="{BB962C8B-B14F-4D97-AF65-F5344CB8AC3E}">
        <p14:creationId xmlns:p14="http://schemas.microsoft.com/office/powerpoint/2010/main" val="2804949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 seconds </a:t>
            </a:r>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23</a:t>
            </a:fld>
            <a:endParaRPr lang="en-US"/>
          </a:p>
        </p:txBody>
      </p:sp>
    </p:spTree>
    <p:extLst>
      <p:ext uri="{BB962C8B-B14F-4D97-AF65-F5344CB8AC3E}">
        <p14:creationId xmlns:p14="http://schemas.microsoft.com/office/powerpoint/2010/main" val="116535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Focus on recall</a:t>
            </a:r>
            <a:r>
              <a:rPr lang="en-GB" baseline="0" dirty="0" smtClean="0"/>
              <a:t> but can draw out if they prefer</a:t>
            </a:r>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5</a:t>
            </a:fld>
            <a:endParaRPr lang="en-US"/>
          </a:p>
        </p:txBody>
      </p:sp>
    </p:spTree>
    <p:extLst>
      <p:ext uri="{BB962C8B-B14F-4D97-AF65-F5344CB8AC3E}">
        <p14:creationId xmlns:p14="http://schemas.microsoft.com/office/powerpoint/2010/main" val="88870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Focus on recall</a:t>
            </a:r>
            <a:r>
              <a:rPr lang="en-GB" baseline="0" dirty="0" smtClean="0"/>
              <a:t> but can draw out if they prefer</a:t>
            </a:r>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6</a:t>
            </a:fld>
            <a:endParaRPr lang="en-US"/>
          </a:p>
        </p:txBody>
      </p:sp>
    </p:spTree>
    <p:extLst>
      <p:ext uri="{BB962C8B-B14F-4D97-AF65-F5344CB8AC3E}">
        <p14:creationId xmlns:p14="http://schemas.microsoft.com/office/powerpoint/2010/main" val="214137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Ones like Numicon</a:t>
            </a:r>
          </a:p>
          <a:p>
            <a:r>
              <a:rPr lang="en-GB" dirty="0" smtClean="0"/>
              <a:t>Some children will be able to do this in their heads</a:t>
            </a:r>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7</a:t>
            </a:fld>
            <a:endParaRPr lang="en-US"/>
          </a:p>
        </p:txBody>
      </p:sp>
    </p:spTree>
    <p:extLst>
      <p:ext uri="{BB962C8B-B14F-4D97-AF65-F5344CB8AC3E}">
        <p14:creationId xmlns:p14="http://schemas.microsoft.com/office/powerpoint/2010/main" val="318776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Ones like Numicon</a:t>
            </a:r>
          </a:p>
          <a:p>
            <a:r>
              <a:rPr lang="en-GB" dirty="0" smtClean="0"/>
              <a:t>Some children will be able to do this in their heads</a:t>
            </a:r>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8</a:t>
            </a:fld>
            <a:endParaRPr lang="en-US"/>
          </a:p>
        </p:txBody>
      </p:sp>
    </p:spTree>
    <p:extLst>
      <p:ext uri="{BB962C8B-B14F-4D97-AF65-F5344CB8AC3E}">
        <p14:creationId xmlns:p14="http://schemas.microsoft.com/office/powerpoint/2010/main" val="2394928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Ones like Numicon</a:t>
            </a:r>
          </a:p>
          <a:p>
            <a:r>
              <a:rPr lang="en-GB" dirty="0" smtClean="0"/>
              <a:t>Some children will be able to do this in their heads</a:t>
            </a:r>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12</a:t>
            </a:fld>
            <a:endParaRPr lang="en-US"/>
          </a:p>
        </p:txBody>
      </p:sp>
    </p:spTree>
    <p:extLst>
      <p:ext uri="{BB962C8B-B14F-4D97-AF65-F5344CB8AC3E}">
        <p14:creationId xmlns:p14="http://schemas.microsoft.com/office/powerpoint/2010/main" val="90706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Ones like Numicon</a:t>
            </a:r>
          </a:p>
          <a:p>
            <a:r>
              <a:rPr lang="en-GB" dirty="0" smtClean="0"/>
              <a:t>Some children will be able to do this in their heads</a:t>
            </a:r>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13</a:t>
            </a:fld>
            <a:endParaRPr lang="en-US"/>
          </a:p>
        </p:txBody>
      </p:sp>
    </p:spTree>
    <p:extLst>
      <p:ext uri="{BB962C8B-B14F-4D97-AF65-F5344CB8AC3E}">
        <p14:creationId xmlns:p14="http://schemas.microsoft.com/office/powerpoint/2010/main" val="645142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Ones like Numicon</a:t>
            </a:r>
          </a:p>
          <a:p>
            <a:r>
              <a:rPr lang="en-GB" dirty="0" smtClean="0"/>
              <a:t>Some children will be able to do this in their heads</a:t>
            </a:r>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14</a:t>
            </a:fld>
            <a:endParaRPr lang="en-US" dirty="0"/>
          </a:p>
        </p:txBody>
      </p:sp>
    </p:spTree>
    <p:extLst>
      <p:ext uri="{BB962C8B-B14F-4D97-AF65-F5344CB8AC3E}">
        <p14:creationId xmlns:p14="http://schemas.microsoft.com/office/powerpoint/2010/main" val="118426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Ones like Numicon</a:t>
            </a:r>
          </a:p>
          <a:p>
            <a:r>
              <a:rPr lang="en-GB" dirty="0" smtClean="0"/>
              <a:t>Some children will be able to do this in their heads</a:t>
            </a:r>
            <a:endParaRPr lang="en-GB" dirty="0"/>
          </a:p>
        </p:txBody>
      </p:sp>
      <p:sp>
        <p:nvSpPr>
          <p:cNvPr id="4" name="Slide Number Placeholder 3"/>
          <p:cNvSpPr>
            <a:spLocks noGrp="1"/>
          </p:cNvSpPr>
          <p:nvPr>
            <p:ph type="sldNum" sz="quarter" idx="10"/>
          </p:nvPr>
        </p:nvSpPr>
        <p:spPr/>
        <p:txBody>
          <a:bodyPr/>
          <a:lstStyle/>
          <a:p>
            <a:fld id="{7A72C41A-9D90-0442-8E60-8272526122D7}" type="slidenum">
              <a:rPr lang="en-US" smtClean="0"/>
              <a:t>15</a:t>
            </a:fld>
            <a:endParaRPr lang="en-US" dirty="0"/>
          </a:p>
        </p:txBody>
      </p:sp>
    </p:spTree>
    <p:extLst>
      <p:ext uri="{BB962C8B-B14F-4D97-AF65-F5344CB8AC3E}">
        <p14:creationId xmlns:p14="http://schemas.microsoft.com/office/powerpoint/2010/main" val="3287100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44C95B-1FD9-9B4C-90DE-B23864D4A67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96EB2-EF6E-2342-B604-53BFEE84635B}" type="slidenum">
              <a:rPr lang="en-US" smtClean="0"/>
              <a:t>‹#›</a:t>
            </a:fld>
            <a:endParaRPr lang="en-US"/>
          </a:p>
        </p:txBody>
      </p:sp>
    </p:spTree>
    <p:extLst>
      <p:ext uri="{BB962C8B-B14F-4D97-AF65-F5344CB8AC3E}">
        <p14:creationId xmlns:p14="http://schemas.microsoft.com/office/powerpoint/2010/main" val="24550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4C95B-1FD9-9B4C-90DE-B23864D4A67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96EB2-EF6E-2342-B604-53BFEE84635B}" type="slidenum">
              <a:rPr lang="en-US" smtClean="0"/>
              <a:t>‹#›</a:t>
            </a:fld>
            <a:endParaRPr lang="en-US"/>
          </a:p>
        </p:txBody>
      </p:sp>
    </p:spTree>
    <p:extLst>
      <p:ext uri="{BB962C8B-B14F-4D97-AF65-F5344CB8AC3E}">
        <p14:creationId xmlns:p14="http://schemas.microsoft.com/office/powerpoint/2010/main" val="54840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4C95B-1FD9-9B4C-90DE-B23864D4A67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96EB2-EF6E-2342-B604-53BFEE84635B}" type="slidenum">
              <a:rPr lang="en-US" smtClean="0"/>
              <a:t>‹#›</a:t>
            </a:fld>
            <a:endParaRPr lang="en-US"/>
          </a:p>
        </p:txBody>
      </p:sp>
    </p:spTree>
    <p:extLst>
      <p:ext uri="{BB962C8B-B14F-4D97-AF65-F5344CB8AC3E}">
        <p14:creationId xmlns:p14="http://schemas.microsoft.com/office/powerpoint/2010/main" val="10967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4C95B-1FD9-9B4C-90DE-B23864D4A67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96EB2-EF6E-2342-B604-53BFEE84635B}" type="slidenum">
              <a:rPr lang="en-US" smtClean="0"/>
              <a:t>‹#›</a:t>
            </a:fld>
            <a:endParaRPr lang="en-US"/>
          </a:p>
        </p:txBody>
      </p:sp>
    </p:spTree>
    <p:extLst>
      <p:ext uri="{BB962C8B-B14F-4D97-AF65-F5344CB8AC3E}">
        <p14:creationId xmlns:p14="http://schemas.microsoft.com/office/powerpoint/2010/main" val="80856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44C95B-1FD9-9B4C-90DE-B23864D4A67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96EB2-EF6E-2342-B604-53BFEE84635B}" type="slidenum">
              <a:rPr lang="en-US" smtClean="0"/>
              <a:t>‹#›</a:t>
            </a:fld>
            <a:endParaRPr lang="en-US"/>
          </a:p>
        </p:txBody>
      </p:sp>
    </p:spTree>
    <p:extLst>
      <p:ext uri="{BB962C8B-B14F-4D97-AF65-F5344CB8AC3E}">
        <p14:creationId xmlns:p14="http://schemas.microsoft.com/office/powerpoint/2010/main" val="28342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44C95B-1FD9-9B4C-90DE-B23864D4A67E}"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96EB2-EF6E-2342-B604-53BFEE84635B}" type="slidenum">
              <a:rPr lang="en-US" smtClean="0"/>
              <a:t>‹#›</a:t>
            </a:fld>
            <a:endParaRPr lang="en-US"/>
          </a:p>
        </p:txBody>
      </p:sp>
    </p:spTree>
    <p:extLst>
      <p:ext uri="{BB962C8B-B14F-4D97-AF65-F5344CB8AC3E}">
        <p14:creationId xmlns:p14="http://schemas.microsoft.com/office/powerpoint/2010/main" val="32304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44C95B-1FD9-9B4C-90DE-B23864D4A67E}"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96EB2-EF6E-2342-B604-53BFEE84635B}" type="slidenum">
              <a:rPr lang="en-US" smtClean="0"/>
              <a:t>‹#›</a:t>
            </a:fld>
            <a:endParaRPr lang="en-US"/>
          </a:p>
        </p:txBody>
      </p:sp>
    </p:spTree>
    <p:extLst>
      <p:ext uri="{BB962C8B-B14F-4D97-AF65-F5344CB8AC3E}">
        <p14:creationId xmlns:p14="http://schemas.microsoft.com/office/powerpoint/2010/main" val="54364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44C95B-1FD9-9B4C-90DE-B23864D4A67E}"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96EB2-EF6E-2342-B604-53BFEE84635B}" type="slidenum">
              <a:rPr lang="en-US" smtClean="0"/>
              <a:t>‹#›</a:t>
            </a:fld>
            <a:endParaRPr lang="en-US"/>
          </a:p>
        </p:txBody>
      </p:sp>
    </p:spTree>
    <p:extLst>
      <p:ext uri="{BB962C8B-B14F-4D97-AF65-F5344CB8AC3E}">
        <p14:creationId xmlns:p14="http://schemas.microsoft.com/office/powerpoint/2010/main" val="166966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4C95B-1FD9-9B4C-90DE-B23864D4A67E}"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96EB2-EF6E-2342-B604-53BFEE84635B}" type="slidenum">
              <a:rPr lang="en-US" smtClean="0"/>
              <a:t>‹#›</a:t>
            </a:fld>
            <a:endParaRPr lang="en-US"/>
          </a:p>
        </p:txBody>
      </p:sp>
    </p:spTree>
    <p:extLst>
      <p:ext uri="{BB962C8B-B14F-4D97-AF65-F5344CB8AC3E}">
        <p14:creationId xmlns:p14="http://schemas.microsoft.com/office/powerpoint/2010/main" val="82164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4C95B-1FD9-9B4C-90DE-B23864D4A67E}"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96EB2-EF6E-2342-B604-53BFEE84635B}" type="slidenum">
              <a:rPr lang="en-US" smtClean="0"/>
              <a:t>‹#›</a:t>
            </a:fld>
            <a:endParaRPr lang="en-US"/>
          </a:p>
        </p:txBody>
      </p:sp>
    </p:spTree>
    <p:extLst>
      <p:ext uri="{BB962C8B-B14F-4D97-AF65-F5344CB8AC3E}">
        <p14:creationId xmlns:p14="http://schemas.microsoft.com/office/powerpoint/2010/main" val="10715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4C95B-1FD9-9B4C-90DE-B23864D4A67E}"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96EB2-EF6E-2342-B604-53BFEE84635B}" type="slidenum">
              <a:rPr lang="en-US" smtClean="0"/>
              <a:t>‹#›</a:t>
            </a:fld>
            <a:endParaRPr lang="en-US"/>
          </a:p>
        </p:txBody>
      </p:sp>
    </p:spTree>
    <p:extLst>
      <p:ext uri="{BB962C8B-B14F-4D97-AF65-F5344CB8AC3E}">
        <p14:creationId xmlns:p14="http://schemas.microsoft.com/office/powerpoint/2010/main" val="97851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83000" b="-8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4C95B-1FD9-9B4C-90DE-B23864D4A67E}" type="datetimeFigureOut">
              <a:rPr lang="en-US" smtClean="0"/>
              <a:t>10/19/2023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96EB2-EF6E-2342-B604-53BFEE84635B}" type="slidenum">
              <a:rPr lang="en-US" smtClean="0"/>
              <a:t>‹#›</a:t>
            </a:fld>
            <a:endParaRPr lang="en-US"/>
          </a:p>
        </p:txBody>
      </p:sp>
    </p:spTree>
    <p:extLst>
      <p:ext uri="{BB962C8B-B14F-4D97-AF65-F5344CB8AC3E}">
        <p14:creationId xmlns:p14="http://schemas.microsoft.com/office/powerpoint/2010/main" val="1919550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213" y="85764"/>
            <a:ext cx="2130733" cy="1507494"/>
          </a:xfrm>
          <a:prstGeom prst="rect">
            <a:avLst/>
          </a:prstGeom>
        </p:spPr>
      </p:pic>
      <p:sp>
        <p:nvSpPr>
          <p:cNvPr id="2" name="Title 1"/>
          <p:cNvSpPr>
            <a:spLocks noGrp="1"/>
          </p:cNvSpPr>
          <p:nvPr>
            <p:ph type="ctrTitle"/>
          </p:nvPr>
        </p:nvSpPr>
        <p:spPr>
          <a:xfrm>
            <a:off x="1054379" y="1717047"/>
            <a:ext cx="10030690" cy="2462606"/>
          </a:xfrm>
        </p:spPr>
        <p:txBody>
          <a:bodyPr anchor="t">
            <a:noAutofit/>
          </a:bodyPr>
          <a:lstStyle/>
          <a:p>
            <a:r>
              <a:rPr lang="en-US" sz="8000" dirty="0" smtClean="0">
                <a:latin typeface="Letter-join Basic 40" panose="02000505000000020003" pitchFamily="50" charset="0"/>
              </a:rPr>
              <a:t>Year 2 </a:t>
            </a:r>
            <a:r>
              <a:rPr lang="en-US" sz="8000" dirty="0" err="1" smtClean="0">
                <a:latin typeface="Letter-join Basic 40" panose="02000505000000020003" pitchFamily="50" charset="0"/>
              </a:rPr>
              <a:t>Maths</a:t>
            </a:r>
            <a:r>
              <a:rPr lang="en-US" sz="8000" dirty="0" smtClean="0">
                <a:latin typeface="Letter-join Basic 40" panose="02000505000000020003" pitchFamily="50" charset="0"/>
              </a:rPr>
              <a:t> Meeting </a:t>
            </a:r>
            <a:br>
              <a:rPr lang="en-US" sz="8000" dirty="0" smtClean="0">
                <a:latin typeface="Letter-join Basic 40" panose="02000505000000020003" pitchFamily="50" charset="0"/>
              </a:rPr>
            </a:br>
            <a:r>
              <a:rPr lang="en-US" sz="8000" dirty="0" smtClean="0">
                <a:latin typeface="Letter-join Basic 40" panose="02000505000000020003" pitchFamily="50" charset="0"/>
              </a:rPr>
              <a:t>October 2023</a:t>
            </a:r>
            <a:endParaRPr lang="en-US" sz="8000" dirty="0">
              <a:latin typeface="Letter-join Basic 40" panose="02000505000000020003" pitchFamily="50" charset="0"/>
            </a:endParaRPr>
          </a:p>
        </p:txBody>
      </p:sp>
      <p:sp>
        <p:nvSpPr>
          <p:cNvPr id="3" name="Rectangle 2"/>
          <p:cNvSpPr/>
          <p:nvPr/>
        </p:nvSpPr>
        <p:spPr>
          <a:xfrm>
            <a:off x="1054379" y="4519090"/>
            <a:ext cx="9850582" cy="2185214"/>
          </a:xfrm>
          <a:prstGeom prst="rect">
            <a:avLst/>
          </a:prstGeom>
        </p:spPr>
        <p:txBody>
          <a:bodyPr wrap="square">
            <a:spAutoFit/>
          </a:bodyPr>
          <a:lstStyle/>
          <a:p>
            <a:pPr algn="ctr"/>
            <a:r>
              <a:rPr lang="en-US" altLang="en-US" sz="4000" dirty="0">
                <a:latin typeface="Printed Letter-Join" panose="02000503000000020003" pitchFamily="50" charset="0"/>
              </a:rPr>
              <a:t>Thank you for coming </a:t>
            </a:r>
            <a:r>
              <a:rPr lang="en-US" altLang="en-US" sz="4000" dirty="0" smtClean="0">
                <a:latin typeface="Printed Letter-Join" panose="02000503000000020003" pitchFamily="50" charset="0"/>
              </a:rPr>
              <a:t>along. </a:t>
            </a:r>
            <a:endParaRPr lang="en-US" altLang="en-US" sz="4000" dirty="0">
              <a:latin typeface="Printed Letter-Join" panose="02000503000000020003" pitchFamily="50" charset="0"/>
            </a:endParaRPr>
          </a:p>
          <a:p>
            <a:pPr algn="ctr"/>
            <a:endParaRPr lang="en-US" altLang="en-US" sz="1600" dirty="0">
              <a:latin typeface="Printed Letter-Join" panose="02000503000000020003" pitchFamily="50" charset="0"/>
            </a:endParaRPr>
          </a:p>
          <a:p>
            <a:pPr algn="ctr"/>
            <a:r>
              <a:rPr lang="en-US" altLang="en-US" sz="4000" dirty="0" smtClean="0">
                <a:latin typeface="Printed Letter-Join" panose="02000503000000020003" pitchFamily="50" charset="0"/>
              </a:rPr>
              <a:t>Please ensure that your child sits with you throughout the meeting. </a:t>
            </a:r>
            <a:endParaRPr lang="en-GB" altLang="en-US" sz="4000" dirty="0">
              <a:latin typeface="Printed Letter-Join" panose="02000503000000020003" pitchFamily="50" charset="0"/>
            </a:endParaRPr>
          </a:p>
        </p:txBody>
      </p:sp>
    </p:spTree>
    <p:extLst>
      <p:ext uri="{BB962C8B-B14F-4D97-AF65-F5344CB8AC3E}">
        <p14:creationId xmlns:p14="http://schemas.microsoft.com/office/powerpoint/2010/main" val="193218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6256" y="2536088"/>
            <a:ext cx="11697119" cy="4199917"/>
            <a:chOff x="213230" y="2483608"/>
            <a:chExt cx="11697119" cy="4199917"/>
          </a:xfrm>
        </p:grpSpPr>
        <p:pic>
          <p:nvPicPr>
            <p:cNvPr id="5122" name="Picture 2" descr="Download this one inch printable graph paper. Large graph paper printable.  Squared paper PDF t… | Free paper printables, Grid paper printable,  Printable graph paper"/>
            <p:cNvPicPr>
              <a:picLocks noChangeAspect="1" noChangeArrowheads="1"/>
            </p:cNvPicPr>
            <p:nvPr/>
          </p:nvPicPr>
          <p:blipFill rotWithShape="1">
            <a:blip r:embed="rId2">
              <a:extLst>
                <a:ext uri="{28A0092B-C50C-407E-A947-70E740481C1C}">
                  <a14:useLocalDpi xmlns:a14="http://schemas.microsoft.com/office/drawing/2010/main" val="0"/>
                </a:ext>
              </a:extLst>
            </a:blip>
            <a:srcRect l="2578" r="31247" b="8677"/>
            <a:stretch/>
          </p:blipFill>
          <p:spPr bwMode="auto">
            <a:xfrm rot="5400000">
              <a:off x="1854072" y="842766"/>
              <a:ext cx="4196077" cy="74777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ownload this one inch printable graph paper. Large graph paper printable.  Squared paper PDF t… | Free paper printables, Grid paper printable,  Printable graph paper"/>
            <p:cNvPicPr>
              <a:picLocks noChangeAspect="1" noChangeArrowheads="1"/>
            </p:cNvPicPr>
            <p:nvPr/>
          </p:nvPicPr>
          <p:blipFill rotWithShape="1">
            <a:blip r:embed="rId2">
              <a:extLst>
                <a:ext uri="{28A0092B-C50C-407E-A947-70E740481C1C}">
                  <a14:useLocalDpi xmlns:a14="http://schemas.microsoft.com/office/drawing/2010/main" val="0"/>
                </a:ext>
              </a:extLst>
            </a:blip>
            <a:srcRect l="2578" t="11707" r="31247" b="8677"/>
            <a:stretch/>
          </p:blipFill>
          <p:spPr bwMode="auto">
            <a:xfrm rot="5400000">
              <a:off x="6552752" y="1325928"/>
              <a:ext cx="4196077" cy="651911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838200" y="144304"/>
            <a:ext cx="10515600" cy="1325563"/>
          </a:xfrm>
        </p:spPr>
        <p:txBody>
          <a:bodyPr/>
          <a:lstStyle/>
          <a:p>
            <a:pPr algn="ctr"/>
            <a:r>
              <a:rPr lang="en-GB" dirty="0" smtClean="0">
                <a:latin typeface="Letter-join Basic 40" panose="02000505000000020003" pitchFamily="50" charset="0"/>
              </a:rPr>
              <a:t>Subtraction – Bridging Ten</a:t>
            </a:r>
            <a:endParaRPr lang="en-GB" dirty="0">
              <a:latin typeface="Letter-join Basic 40" panose="02000505000000020003" pitchFamily="50" charset="0"/>
            </a:endParaRPr>
          </a:p>
        </p:txBody>
      </p:sp>
      <p:sp>
        <p:nvSpPr>
          <p:cNvPr id="3" name="Content Placeholder 2"/>
          <p:cNvSpPr>
            <a:spLocks noGrp="1"/>
          </p:cNvSpPr>
          <p:nvPr>
            <p:ph idx="1"/>
          </p:nvPr>
        </p:nvSpPr>
        <p:spPr>
          <a:xfrm>
            <a:off x="838200" y="1371600"/>
            <a:ext cx="10515600" cy="4805363"/>
          </a:xfrm>
        </p:spPr>
        <p:txBody>
          <a:bodyPr/>
          <a:lstStyle/>
          <a:p>
            <a:r>
              <a:rPr lang="en-GB" dirty="0">
                <a:latin typeface="Printed Letter-Join" panose="02000503000000020003" pitchFamily="50" charset="0"/>
              </a:rPr>
              <a:t>For addition and subtraction, the children have been practising using Dienes/Base Ten and representing this by drawing out tens and ones. </a:t>
            </a:r>
          </a:p>
          <a:p>
            <a:endParaRPr lang="en-GB" dirty="0">
              <a:latin typeface="Printed Letter-Join" panose="02000503000000020003" pitchFamily="50" charset="0"/>
            </a:endParaRPr>
          </a:p>
          <a:p>
            <a:pPr marL="0" indent="0">
              <a:buNone/>
            </a:pPr>
            <a:endParaRPr lang="en-GB" dirty="0">
              <a:latin typeface="Printed Letter-Join" panose="02000503000000020003" pitchFamily="50" charset="0"/>
            </a:endParaRPr>
          </a:p>
        </p:txBody>
      </p:sp>
      <p:pic>
        <p:nvPicPr>
          <p:cNvPr id="9" name="Picture 8" descr="Amazon.com: Learning Resources Base Ten Blocks Smart Pack, Early Childhood  Math Skills, Ages 5+, Multicolor : Toys &amp;amp; G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559" y="144304"/>
            <a:ext cx="1445744" cy="12427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05732" y="3357086"/>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p:cNvSpPr txBox="1"/>
          <p:nvPr/>
        </p:nvSpPr>
        <p:spPr>
          <a:xfrm>
            <a:off x="213228" y="2536088"/>
            <a:ext cx="5178003" cy="830997"/>
          </a:xfrm>
          <a:prstGeom prst="rect">
            <a:avLst/>
          </a:prstGeom>
          <a:noFill/>
        </p:spPr>
        <p:txBody>
          <a:bodyPr wrap="square" rtlCol="0">
            <a:spAutoFit/>
          </a:bodyPr>
          <a:lstStyle/>
          <a:p>
            <a:r>
              <a:rPr lang="en-GB" sz="4800" dirty="0" smtClean="0">
                <a:latin typeface="Printed Letter-Join" panose="02000503000000020003" pitchFamily="50" charset="0"/>
              </a:rPr>
              <a:t>2  3  -  6 = </a:t>
            </a:r>
            <a:endParaRPr lang="en-GB" sz="4800" dirty="0">
              <a:latin typeface="Printed Letter-Join" panose="02000503000000020003" pitchFamily="50" charset="0"/>
            </a:endParaRPr>
          </a:p>
        </p:txBody>
      </p:sp>
      <p:sp>
        <p:nvSpPr>
          <p:cNvPr id="21" name="Rectangle 20"/>
          <p:cNvSpPr/>
          <p:nvPr/>
        </p:nvSpPr>
        <p:spPr>
          <a:xfrm>
            <a:off x="1073823" y="3368660"/>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Rectangle 25"/>
          <p:cNvSpPr/>
          <p:nvPr/>
        </p:nvSpPr>
        <p:spPr>
          <a:xfrm>
            <a:off x="1788227" y="4270055"/>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27"/>
          <p:cNvSpPr/>
          <p:nvPr/>
        </p:nvSpPr>
        <p:spPr>
          <a:xfrm>
            <a:off x="1788227" y="4562139"/>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Rectangle 28"/>
          <p:cNvSpPr/>
          <p:nvPr/>
        </p:nvSpPr>
        <p:spPr>
          <a:xfrm>
            <a:off x="2051354" y="4562139"/>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Rectangle 36"/>
          <p:cNvSpPr/>
          <p:nvPr/>
        </p:nvSpPr>
        <p:spPr>
          <a:xfrm>
            <a:off x="6502246" y="3311414"/>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TextBox 37"/>
          <p:cNvSpPr txBox="1"/>
          <p:nvPr/>
        </p:nvSpPr>
        <p:spPr>
          <a:xfrm>
            <a:off x="6160334" y="2547662"/>
            <a:ext cx="5178003" cy="830997"/>
          </a:xfrm>
          <a:prstGeom prst="rect">
            <a:avLst/>
          </a:prstGeom>
          <a:noFill/>
        </p:spPr>
        <p:txBody>
          <a:bodyPr wrap="square" rtlCol="0">
            <a:spAutoFit/>
          </a:bodyPr>
          <a:lstStyle/>
          <a:p>
            <a:r>
              <a:rPr lang="en-GB" sz="4800" dirty="0">
                <a:latin typeface="Printed Letter-Join" panose="02000503000000020003" pitchFamily="50" charset="0"/>
              </a:rPr>
              <a:t>5</a:t>
            </a:r>
            <a:r>
              <a:rPr lang="en-GB" sz="4800" dirty="0" smtClean="0">
                <a:latin typeface="Printed Letter-Join" panose="02000503000000020003" pitchFamily="50" charset="0"/>
              </a:rPr>
              <a:t>  6  -  3 </a:t>
            </a:r>
            <a:r>
              <a:rPr lang="en-GB" sz="4800" dirty="0">
                <a:latin typeface="Printed Letter-Join" panose="02000503000000020003" pitchFamily="50" charset="0"/>
              </a:rPr>
              <a:t>8</a:t>
            </a:r>
            <a:r>
              <a:rPr lang="en-GB" sz="4800" dirty="0" smtClean="0">
                <a:latin typeface="Printed Letter-Join" panose="02000503000000020003" pitchFamily="50" charset="0"/>
              </a:rPr>
              <a:t> = </a:t>
            </a:r>
            <a:endParaRPr lang="en-GB" sz="4800" dirty="0">
              <a:latin typeface="Printed Letter-Join" panose="02000503000000020003" pitchFamily="50" charset="0"/>
            </a:endParaRPr>
          </a:p>
        </p:txBody>
      </p:sp>
      <p:sp>
        <p:nvSpPr>
          <p:cNvPr id="39" name="Rectangle 38"/>
          <p:cNvSpPr/>
          <p:nvPr/>
        </p:nvSpPr>
        <p:spPr>
          <a:xfrm>
            <a:off x="6678303" y="3311414"/>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Rectangle 44"/>
          <p:cNvSpPr/>
          <p:nvPr/>
        </p:nvSpPr>
        <p:spPr>
          <a:xfrm>
            <a:off x="7735333" y="457371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6" name="Rectangle 45"/>
          <p:cNvSpPr/>
          <p:nvPr/>
        </p:nvSpPr>
        <p:spPr>
          <a:xfrm>
            <a:off x="7998460" y="457371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7" name="Rectangle 46"/>
          <p:cNvSpPr/>
          <p:nvPr/>
        </p:nvSpPr>
        <p:spPr>
          <a:xfrm>
            <a:off x="7730117" y="402787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8" name="Rectangle 47"/>
          <p:cNvSpPr/>
          <p:nvPr/>
        </p:nvSpPr>
        <p:spPr>
          <a:xfrm>
            <a:off x="7995178" y="402787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9" name="Rectangle 48"/>
          <p:cNvSpPr/>
          <p:nvPr/>
        </p:nvSpPr>
        <p:spPr>
          <a:xfrm>
            <a:off x="7720471" y="4297122"/>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0" name="Rectangle 49"/>
          <p:cNvSpPr/>
          <p:nvPr/>
        </p:nvSpPr>
        <p:spPr>
          <a:xfrm>
            <a:off x="7985532" y="4297122"/>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3" name="Rectangle 52"/>
          <p:cNvSpPr/>
          <p:nvPr/>
        </p:nvSpPr>
        <p:spPr>
          <a:xfrm>
            <a:off x="6922141" y="3313253"/>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4" name="Rectangle 53"/>
          <p:cNvSpPr/>
          <p:nvPr/>
        </p:nvSpPr>
        <p:spPr>
          <a:xfrm>
            <a:off x="7156216" y="3314668"/>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5" name="Rectangle 54"/>
          <p:cNvSpPr/>
          <p:nvPr/>
        </p:nvSpPr>
        <p:spPr>
          <a:xfrm>
            <a:off x="7377885" y="3314668"/>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4" name="Straight Connector 43"/>
          <p:cNvCxnSpPr/>
          <p:nvPr/>
        </p:nvCxnSpPr>
        <p:spPr>
          <a:xfrm flipH="1">
            <a:off x="1644952" y="4259174"/>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1" name="Straight Connector 50"/>
          <p:cNvCxnSpPr/>
          <p:nvPr/>
        </p:nvCxnSpPr>
        <p:spPr>
          <a:xfrm flipH="1">
            <a:off x="1644952" y="4491391"/>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p:nvCxnSpPr>
        <p:spPr>
          <a:xfrm flipH="1">
            <a:off x="7270796" y="3895477"/>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6" name="Straight Connector 55"/>
          <p:cNvCxnSpPr/>
          <p:nvPr/>
        </p:nvCxnSpPr>
        <p:spPr>
          <a:xfrm flipH="1">
            <a:off x="7005039" y="3888977"/>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7" name="Straight Connector 56"/>
          <p:cNvCxnSpPr/>
          <p:nvPr/>
        </p:nvCxnSpPr>
        <p:spPr>
          <a:xfrm flipH="1">
            <a:off x="7918948" y="3988014"/>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8" name="Straight Connector 57"/>
          <p:cNvCxnSpPr/>
          <p:nvPr/>
        </p:nvCxnSpPr>
        <p:spPr>
          <a:xfrm flipH="1">
            <a:off x="7630493" y="3954047"/>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9" name="Straight Connector 58"/>
          <p:cNvCxnSpPr/>
          <p:nvPr/>
        </p:nvCxnSpPr>
        <p:spPr>
          <a:xfrm flipH="1">
            <a:off x="7922289" y="4266711"/>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60" name="Straight Connector 59"/>
          <p:cNvCxnSpPr/>
          <p:nvPr/>
        </p:nvCxnSpPr>
        <p:spPr>
          <a:xfrm flipH="1">
            <a:off x="7630493" y="4292082"/>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flipH="1">
            <a:off x="6795196" y="3836891"/>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a:xfrm flipH="1">
            <a:off x="1975627" y="4532282"/>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sp>
        <p:nvSpPr>
          <p:cNvPr id="4" name="Rectangle 3"/>
          <p:cNvSpPr/>
          <p:nvPr/>
        </p:nvSpPr>
        <p:spPr>
          <a:xfrm>
            <a:off x="287021" y="3313253"/>
            <a:ext cx="514660" cy="17137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330092" y="338413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Rectangle 40"/>
          <p:cNvSpPr/>
          <p:nvPr/>
        </p:nvSpPr>
        <p:spPr>
          <a:xfrm>
            <a:off x="593219" y="338413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2" name="Rectangle 41"/>
          <p:cNvSpPr/>
          <p:nvPr/>
        </p:nvSpPr>
        <p:spPr>
          <a:xfrm>
            <a:off x="322014" y="368925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3" name="Rectangle 42"/>
          <p:cNvSpPr/>
          <p:nvPr/>
        </p:nvSpPr>
        <p:spPr>
          <a:xfrm>
            <a:off x="585141" y="368925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61" name="Rectangle 60"/>
          <p:cNvSpPr/>
          <p:nvPr/>
        </p:nvSpPr>
        <p:spPr>
          <a:xfrm>
            <a:off x="337984" y="4027174"/>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62" name="Rectangle 61"/>
          <p:cNvSpPr/>
          <p:nvPr/>
        </p:nvSpPr>
        <p:spPr>
          <a:xfrm>
            <a:off x="601111" y="4027174"/>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63" name="Rectangle 62"/>
          <p:cNvSpPr/>
          <p:nvPr/>
        </p:nvSpPr>
        <p:spPr>
          <a:xfrm>
            <a:off x="324701" y="4325484"/>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64" name="Rectangle 63"/>
          <p:cNvSpPr/>
          <p:nvPr/>
        </p:nvSpPr>
        <p:spPr>
          <a:xfrm>
            <a:off x="587828" y="4325484"/>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65" name="Rectangle 64"/>
          <p:cNvSpPr/>
          <p:nvPr/>
        </p:nvSpPr>
        <p:spPr>
          <a:xfrm>
            <a:off x="340671" y="4663405"/>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66" name="Rectangle 65"/>
          <p:cNvSpPr/>
          <p:nvPr/>
        </p:nvSpPr>
        <p:spPr>
          <a:xfrm>
            <a:off x="603798" y="4663405"/>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1" name="Rectangle 80"/>
          <p:cNvSpPr/>
          <p:nvPr/>
        </p:nvSpPr>
        <p:spPr>
          <a:xfrm>
            <a:off x="5979566" y="3286302"/>
            <a:ext cx="514660" cy="17137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6043685" y="3357182"/>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Rectangle 82"/>
          <p:cNvSpPr/>
          <p:nvPr/>
        </p:nvSpPr>
        <p:spPr>
          <a:xfrm>
            <a:off x="6306812" y="3357182"/>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Rectangle 83"/>
          <p:cNvSpPr/>
          <p:nvPr/>
        </p:nvSpPr>
        <p:spPr>
          <a:xfrm>
            <a:off x="6035607" y="3662302"/>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5" name="Rectangle 84"/>
          <p:cNvSpPr/>
          <p:nvPr/>
        </p:nvSpPr>
        <p:spPr>
          <a:xfrm>
            <a:off x="6298734" y="3662302"/>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6" name="Rectangle 85"/>
          <p:cNvSpPr/>
          <p:nvPr/>
        </p:nvSpPr>
        <p:spPr>
          <a:xfrm>
            <a:off x="6051577" y="400022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7" name="Rectangle 86"/>
          <p:cNvSpPr/>
          <p:nvPr/>
        </p:nvSpPr>
        <p:spPr>
          <a:xfrm>
            <a:off x="6314704" y="400022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8" name="Rectangle 87"/>
          <p:cNvSpPr/>
          <p:nvPr/>
        </p:nvSpPr>
        <p:spPr>
          <a:xfrm>
            <a:off x="6038294" y="429853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9" name="Rectangle 88"/>
          <p:cNvSpPr/>
          <p:nvPr/>
        </p:nvSpPr>
        <p:spPr>
          <a:xfrm>
            <a:off x="6301421" y="429853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90" name="Rectangle 89"/>
          <p:cNvSpPr/>
          <p:nvPr/>
        </p:nvSpPr>
        <p:spPr>
          <a:xfrm>
            <a:off x="6054264" y="4636454"/>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91" name="Rectangle 90"/>
          <p:cNvSpPr/>
          <p:nvPr/>
        </p:nvSpPr>
        <p:spPr>
          <a:xfrm>
            <a:off x="6317391" y="4636454"/>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cxnSp>
        <p:nvCxnSpPr>
          <p:cNvPr id="92" name="Straight Connector 91"/>
          <p:cNvCxnSpPr/>
          <p:nvPr/>
        </p:nvCxnSpPr>
        <p:spPr>
          <a:xfrm flipH="1">
            <a:off x="7897379" y="4573713"/>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93" name="Straight Connector 92"/>
          <p:cNvCxnSpPr/>
          <p:nvPr/>
        </p:nvCxnSpPr>
        <p:spPr>
          <a:xfrm flipH="1">
            <a:off x="7605583" y="4599084"/>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94" name="Straight Connector 93"/>
          <p:cNvCxnSpPr/>
          <p:nvPr/>
        </p:nvCxnSpPr>
        <p:spPr>
          <a:xfrm flipH="1">
            <a:off x="6194333" y="3286302"/>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95" name="Straight Connector 94"/>
          <p:cNvCxnSpPr/>
          <p:nvPr/>
        </p:nvCxnSpPr>
        <p:spPr>
          <a:xfrm flipH="1">
            <a:off x="5959958" y="3311673"/>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96" name="Straight Connector 95"/>
          <p:cNvCxnSpPr/>
          <p:nvPr/>
        </p:nvCxnSpPr>
        <p:spPr>
          <a:xfrm flipH="1">
            <a:off x="513848" y="3333026"/>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97" name="Straight Connector 96"/>
          <p:cNvCxnSpPr/>
          <p:nvPr/>
        </p:nvCxnSpPr>
        <p:spPr>
          <a:xfrm flipH="1">
            <a:off x="222052" y="3358397"/>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98" name="Straight Connector 97"/>
          <p:cNvCxnSpPr/>
          <p:nvPr/>
        </p:nvCxnSpPr>
        <p:spPr>
          <a:xfrm flipH="1">
            <a:off x="193775" y="3684025"/>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466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P spid="42" grpId="0" animBg="1"/>
      <p:bldP spid="43" grpId="0" animBg="1"/>
      <p:bldP spid="61" grpId="0" animBg="1"/>
      <p:bldP spid="62" grpId="0" animBg="1"/>
      <p:bldP spid="63" grpId="0" animBg="1"/>
      <p:bldP spid="64" grpId="0" animBg="1"/>
      <p:bldP spid="65" grpId="0" animBg="1"/>
      <p:bldP spid="66"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815" y="365125"/>
            <a:ext cx="11366339" cy="1325563"/>
          </a:xfrm>
        </p:spPr>
        <p:txBody>
          <a:bodyPr/>
          <a:lstStyle/>
          <a:p>
            <a:pPr algn="ctr"/>
            <a:r>
              <a:rPr lang="en-GB" dirty="0" smtClean="0">
                <a:latin typeface="Printed Letter-Join" panose="02000503000000020003" pitchFamily="50" charset="0"/>
              </a:rPr>
              <a:t>Other examples of addition and subtraction are:</a:t>
            </a:r>
            <a:endParaRPr lang="en-GB" dirty="0">
              <a:latin typeface="Printed Letter-Join" panose="02000503000000020003" pitchFamily="50" charset="0"/>
            </a:endParaRPr>
          </a:p>
        </p:txBody>
      </p:sp>
      <p:sp>
        <p:nvSpPr>
          <p:cNvPr id="3" name="Content Placeholder 2"/>
          <p:cNvSpPr>
            <a:spLocks noGrp="1"/>
          </p:cNvSpPr>
          <p:nvPr>
            <p:ph idx="1"/>
          </p:nvPr>
        </p:nvSpPr>
        <p:spPr>
          <a:xfrm>
            <a:off x="838200" y="1825625"/>
            <a:ext cx="2830975" cy="651357"/>
          </a:xfrm>
          <a:solidFill>
            <a:schemeClr val="bg1"/>
          </a:solidFill>
        </p:spPr>
        <p:txBody>
          <a:bodyPr>
            <a:noAutofit/>
          </a:bodyPr>
          <a:lstStyle/>
          <a:p>
            <a:pPr marL="0" indent="0">
              <a:buNone/>
            </a:pPr>
            <a:r>
              <a:rPr lang="en-US" sz="4400" dirty="0" smtClean="0">
                <a:latin typeface="Printed Letter-Join" panose="02000503000000020003" pitchFamily="50" charset="0"/>
              </a:rPr>
              <a:t>87 - 40 =</a:t>
            </a:r>
            <a:endParaRPr lang="en-GB" sz="4400" dirty="0">
              <a:latin typeface="Printed Letter-Join" panose="02000503000000020003" pitchFamily="50" charset="0"/>
            </a:endParaRPr>
          </a:p>
        </p:txBody>
      </p:sp>
      <p:sp>
        <p:nvSpPr>
          <p:cNvPr id="4" name="Content Placeholder 2"/>
          <p:cNvSpPr txBox="1">
            <a:spLocks/>
          </p:cNvSpPr>
          <p:nvPr/>
        </p:nvSpPr>
        <p:spPr>
          <a:xfrm>
            <a:off x="4815068" y="1850703"/>
            <a:ext cx="2830975" cy="65135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4400" dirty="0" smtClean="0">
                <a:latin typeface="Printed Letter-Join" panose="02000503000000020003" pitchFamily="50" charset="0"/>
              </a:rPr>
              <a:t>5 – 2 = </a:t>
            </a:r>
            <a:endParaRPr lang="en-GB" sz="4400" dirty="0">
              <a:latin typeface="Printed Letter-Join" panose="02000503000000020003" pitchFamily="50" charset="0"/>
            </a:endParaRPr>
          </a:p>
        </p:txBody>
      </p:sp>
      <p:sp>
        <p:nvSpPr>
          <p:cNvPr id="5" name="Content Placeholder 2"/>
          <p:cNvSpPr txBox="1">
            <a:spLocks/>
          </p:cNvSpPr>
          <p:nvPr/>
        </p:nvSpPr>
        <p:spPr>
          <a:xfrm>
            <a:off x="8791937" y="1850703"/>
            <a:ext cx="2830975" cy="65135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4400" dirty="0" smtClean="0">
                <a:latin typeface="Printed Letter-Join" panose="02000503000000020003" pitchFamily="50" charset="0"/>
              </a:rPr>
              <a:t>19 – 9 = </a:t>
            </a:r>
            <a:endParaRPr lang="en-GB" sz="4400" dirty="0">
              <a:latin typeface="Printed Letter-Join" panose="02000503000000020003" pitchFamily="50" charset="0"/>
            </a:endParaRPr>
          </a:p>
        </p:txBody>
      </p:sp>
      <p:sp>
        <p:nvSpPr>
          <p:cNvPr id="6" name="Content Placeholder 2"/>
          <p:cNvSpPr txBox="1">
            <a:spLocks/>
          </p:cNvSpPr>
          <p:nvPr/>
        </p:nvSpPr>
        <p:spPr>
          <a:xfrm>
            <a:off x="2946722" y="3320688"/>
            <a:ext cx="2830975" cy="65135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4400" dirty="0" smtClean="0">
                <a:latin typeface="Printed Letter-Join" panose="02000503000000020003" pitchFamily="50" charset="0"/>
              </a:rPr>
              <a:t>6 - __ = 4</a:t>
            </a:r>
            <a:endParaRPr lang="en-GB" sz="4400" dirty="0">
              <a:latin typeface="Printed Letter-Join" panose="02000503000000020003" pitchFamily="50" charset="0"/>
            </a:endParaRPr>
          </a:p>
        </p:txBody>
      </p:sp>
      <p:sp>
        <p:nvSpPr>
          <p:cNvPr id="7" name="Content Placeholder 2"/>
          <p:cNvSpPr txBox="1">
            <a:spLocks/>
          </p:cNvSpPr>
          <p:nvPr/>
        </p:nvSpPr>
        <p:spPr>
          <a:xfrm>
            <a:off x="6986286" y="3311042"/>
            <a:ext cx="3048965" cy="65135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4400" dirty="0" smtClean="0">
                <a:latin typeface="Printed Letter-Join" panose="02000503000000020003" pitchFamily="50" charset="0"/>
              </a:rPr>
              <a:t>___ + 4 = 9</a:t>
            </a:r>
            <a:endParaRPr lang="en-GB" sz="4400" dirty="0">
              <a:latin typeface="Printed Letter-Join" panose="02000503000000020003" pitchFamily="50" charset="0"/>
            </a:endParaRPr>
          </a:p>
        </p:txBody>
      </p:sp>
      <p:sp>
        <p:nvSpPr>
          <p:cNvPr id="8" name="Rectangle 7"/>
          <p:cNvSpPr/>
          <p:nvPr/>
        </p:nvSpPr>
        <p:spPr>
          <a:xfrm>
            <a:off x="134555" y="4849955"/>
            <a:ext cx="11947378" cy="1938992"/>
          </a:xfrm>
          <a:prstGeom prst="rect">
            <a:avLst/>
          </a:prstGeom>
        </p:spPr>
        <p:txBody>
          <a:bodyPr wrap="square">
            <a:spAutoFit/>
          </a:bodyPr>
          <a:lstStyle/>
          <a:p>
            <a:pPr algn="ctr"/>
            <a:r>
              <a:rPr lang="en-US" sz="2400" dirty="0">
                <a:latin typeface="Printed Letter-Join" panose="02000503000000020003" pitchFamily="50" charset="0"/>
              </a:rPr>
              <a:t>Some children will draw </a:t>
            </a:r>
            <a:r>
              <a:rPr lang="en-US" sz="2400" dirty="0" smtClean="0">
                <a:latin typeface="Printed Letter-Join" panose="02000503000000020003" pitchFamily="50" charset="0"/>
              </a:rPr>
              <a:t>the tens and </a:t>
            </a:r>
            <a:r>
              <a:rPr lang="en-US" sz="2400" dirty="0">
                <a:latin typeface="Printed Letter-Join" panose="02000503000000020003" pitchFamily="50" charset="0"/>
              </a:rPr>
              <a:t>ones and cross them </a:t>
            </a:r>
            <a:r>
              <a:rPr lang="en-US" sz="2400" dirty="0" smtClean="0">
                <a:latin typeface="Printed Letter-Join" panose="02000503000000020003" pitchFamily="50" charset="0"/>
              </a:rPr>
              <a:t>out, others </a:t>
            </a:r>
            <a:r>
              <a:rPr lang="en-US" sz="2400" dirty="0">
                <a:latin typeface="Printed Letter-Join" panose="02000503000000020003" pitchFamily="50" charset="0"/>
              </a:rPr>
              <a:t>will count back in their </a:t>
            </a:r>
            <a:r>
              <a:rPr lang="en-US" sz="2400" dirty="0" smtClean="0">
                <a:latin typeface="Printed Letter-Join" panose="02000503000000020003" pitchFamily="50" charset="0"/>
              </a:rPr>
              <a:t>head and some will use their number facts to work out the answers.</a:t>
            </a:r>
          </a:p>
          <a:p>
            <a:pPr algn="ctr"/>
            <a:endParaRPr lang="en-US" sz="2400" dirty="0">
              <a:latin typeface="Printed Letter-Join" panose="02000503000000020003" pitchFamily="50" charset="0"/>
            </a:endParaRPr>
          </a:p>
          <a:p>
            <a:pPr algn="ctr"/>
            <a:r>
              <a:rPr lang="en-US" sz="2400" dirty="0" smtClean="0">
                <a:latin typeface="Printed Letter-Join" panose="02000503000000020003" pitchFamily="50" charset="0"/>
              </a:rPr>
              <a:t>Children need to be able to recall number bonds within 20 from memory to support their addition and subtraction. Using inverse where necessary.</a:t>
            </a:r>
            <a:endParaRPr lang="en-US" sz="2400" dirty="0">
              <a:latin typeface="Printed Letter-Join" panose="02000503000000020003" pitchFamily="50" charset="0"/>
            </a:endParaRPr>
          </a:p>
        </p:txBody>
      </p:sp>
    </p:spTree>
    <p:extLst>
      <p:ext uri="{BB962C8B-B14F-4D97-AF65-F5344CB8AC3E}">
        <p14:creationId xmlns:p14="http://schemas.microsoft.com/office/powerpoint/2010/main" val="641053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36012"/>
            <a:ext cx="10515600" cy="1325563"/>
          </a:xfrm>
        </p:spPr>
        <p:txBody>
          <a:bodyPr/>
          <a:lstStyle/>
          <a:p>
            <a:pPr algn="ctr"/>
            <a:r>
              <a:rPr lang="en-GB" dirty="0" smtClean="0">
                <a:latin typeface="Letter-join Basic 40" panose="02000505000000020003" pitchFamily="50" charset="0"/>
              </a:rPr>
              <a:t>Adding Three Single Digit Numbers</a:t>
            </a:r>
            <a:endParaRPr lang="en-GB" dirty="0">
              <a:latin typeface="Letter-join Basic 40" panose="02000505000000020003" pitchFamily="50" charset="0"/>
            </a:endParaRPr>
          </a:p>
        </p:txBody>
      </p:sp>
      <p:sp>
        <p:nvSpPr>
          <p:cNvPr id="3" name="Content Placeholder 2"/>
          <p:cNvSpPr>
            <a:spLocks noGrp="1"/>
          </p:cNvSpPr>
          <p:nvPr>
            <p:ph idx="1"/>
          </p:nvPr>
        </p:nvSpPr>
        <p:spPr>
          <a:xfrm>
            <a:off x="838200" y="1710812"/>
            <a:ext cx="10515600" cy="5147188"/>
          </a:xfrm>
        </p:spPr>
        <p:txBody>
          <a:bodyPr>
            <a:normAutofit/>
          </a:bodyPr>
          <a:lstStyle/>
          <a:p>
            <a:r>
              <a:rPr lang="en-US" dirty="0">
                <a:latin typeface="Printed Letter-Join" panose="02000503000000020003" pitchFamily="50" charset="0"/>
              </a:rPr>
              <a:t>Children </a:t>
            </a:r>
            <a:r>
              <a:rPr lang="en-US" dirty="0" smtClean="0">
                <a:latin typeface="Printed Letter-Join" panose="02000503000000020003" pitchFamily="50" charset="0"/>
              </a:rPr>
              <a:t>need to know that </a:t>
            </a:r>
            <a:r>
              <a:rPr lang="en-US" dirty="0">
                <a:latin typeface="Printed Letter-Join" panose="02000503000000020003" pitchFamily="50" charset="0"/>
              </a:rPr>
              <a:t>addition </a:t>
            </a:r>
            <a:r>
              <a:rPr lang="en-US" dirty="0" smtClean="0">
                <a:latin typeface="Printed Letter-Join" panose="02000503000000020003" pitchFamily="50" charset="0"/>
              </a:rPr>
              <a:t>can </a:t>
            </a:r>
            <a:r>
              <a:rPr lang="en-US" dirty="0">
                <a:latin typeface="Printed Letter-Join" panose="02000503000000020003" pitchFamily="50" charset="0"/>
              </a:rPr>
              <a:t>be done in any order</a:t>
            </a:r>
            <a:r>
              <a:rPr lang="en-US" dirty="0" smtClean="0">
                <a:latin typeface="Printed Letter-Join" panose="02000503000000020003" pitchFamily="50" charset="0"/>
              </a:rPr>
              <a:t>.</a:t>
            </a:r>
          </a:p>
          <a:p>
            <a:endParaRPr lang="en-US" dirty="0" smtClean="0">
              <a:latin typeface="Printed Letter-Join" panose="02000503000000020003" pitchFamily="50" charset="0"/>
            </a:endParaRPr>
          </a:p>
          <a:p>
            <a:endParaRPr lang="en-US" dirty="0" smtClean="0">
              <a:latin typeface="Printed Letter-Join" panose="02000503000000020003" pitchFamily="50" charset="0"/>
            </a:endParaRPr>
          </a:p>
          <a:p>
            <a:endParaRPr lang="en-US" dirty="0">
              <a:latin typeface="Printed Letter-Join" panose="02000503000000020003" pitchFamily="50" charset="0"/>
            </a:endParaRPr>
          </a:p>
          <a:p>
            <a:endParaRPr lang="en-US" dirty="0" smtClean="0">
              <a:latin typeface="Printed Letter-Join" panose="02000503000000020003" pitchFamily="50" charset="0"/>
            </a:endParaRPr>
          </a:p>
          <a:p>
            <a:endParaRPr lang="en-US" dirty="0" smtClean="0">
              <a:latin typeface="Printed Letter-Join" panose="02000503000000020003" pitchFamily="50" charset="0"/>
            </a:endParaRPr>
          </a:p>
          <a:p>
            <a:r>
              <a:rPr lang="en-US" dirty="0" smtClean="0">
                <a:latin typeface="Printed Letter-Join" panose="02000503000000020003" pitchFamily="50" charset="0"/>
              </a:rPr>
              <a:t>Children can draw out ones to find the answer but preferably when adding three single digit numbers, children need to look for number bonds to 10 or doubles to help them calculate the answer.</a:t>
            </a:r>
            <a:endParaRPr lang="en-GB" dirty="0">
              <a:latin typeface="Printed Letter-Join" panose="02000503000000020003" pitchFamily="50" charset="0"/>
            </a:endParaRPr>
          </a:p>
        </p:txBody>
      </p:sp>
      <p:pic>
        <p:nvPicPr>
          <p:cNvPr id="1026" name="Picture 2" descr="G1489774 - Box of 80 Numicon® Shapes | GLS Educational Supplies"/>
          <p:cNvPicPr>
            <a:picLocks noChangeAspect="1" noChangeArrowheads="1"/>
          </p:cNvPicPr>
          <p:nvPr/>
        </p:nvPicPr>
        <p:blipFill rotWithShape="1">
          <a:blip r:embed="rId3">
            <a:extLst>
              <a:ext uri="{28A0092B-C50C-407E-A947-70E740481C1C}">
                <a14:useLocalDpi xmlns:a14="http://schemas.microsoft.com/office/drawing/2010/main" val="0"/>
              </a:ext>
            </a:extLst>
          </a:blip>
          <a:srcRect l="6135" t="18864" r="5614" b="20341"/>
          <a:stretch/>
        </p:blipFill>
        <p:spPr bwMode="auto">
          <a:xfrm>
            <a:off x="9753600" y="119461"/>
            <a:ext cx="2286000" cy="1574800"/>
          </a:xfrm>
          <a:prstGeom prst="rect">
            <a:avLst/>
          </a:prstGeom>
          <a:noFill/>
          <a:extLst>
            <a:ext uri="{909E8E84-426E-40DD-AFC4-6F175D3DCCD1}">
              <a14:hiddenFill xmlns:a14="http://schemas.microsoft.com/office/drawing/2010/main">
                <a:solidFill>
                  <a:srgbClr val="FFFFFF"/>
                </a:solidFill>
              </a14:hiddenFill>
            </a:ext>
          </a:extLst>
        </p:spPr>
      </p:pic>
      <p:sp>
        <p:nvSpPr>
          <p:cNvPr id="40" name="Content Placeholder 2"/>
          <p:cNvSpPr txBox="1">
            <a:spLocks/>
          </p:cNvSpPr>
          <p:nvPr/>
        </p:nvSpPr>
        <p:spPr>
          <a:xfrm>
            <a:off x="1185333" y="2904643"/>
            <a:ext cx="3623733" cy="65135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4400" dirty="0">
                <a:latin typeface="Printed Letter-Join" panose="02000503000000020003" pitchFamily="50" charset="0"/>
              </a:rPr>
              <a:t>3</a:t>
            </a:r>
            <a:r>
              <a:rPr lang="en-US" sz="4400" dirty="0" smtClean="0">
                <a:latin typeface="Printed Letter-Join" panose="02000503000000020003" pitchFamily="50" charset="0"/>
              </a:rPr>
              <a:t> + 7 + 5 =</a:t>
            </a:r>
            <a:endParaRPr lang="en-GB" sz="4400" dirty="0">
              <a:latin typeface="Printed Letter-Join" panose="02000503000000020003" pitchFamily="50" charset="0"/>
            </a:endParaRPr>
          </a:p>
        </p:txBody>
      </p:sp>
      <p:sp>
        <p:nvSpPr>
          <p:cNvPr id="51" name="Content Placeholder 2"/>
          <p:cNvSpPr txBox="1">
            <a:spLocks/>
          </p:cNvSpPr>
          <p:nvPr/>
        </p:nvSpPr>
        <p:spPr>
          <a:xfrm>
            <a:off x="7272867" y="2904642"/>
            <a:ext cx="3623733" cy="65135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4400" dirty="0" smtClean="0">
                <a:latin typeface="Printed Letter-Join" panose="02000503000000020003" pitchFamily="50" charset="0"/>
              </a:rPr>
              <a:t>6 + 6 + 7 = </a:t>
            </a:r>
            <a:endParaRPr lang="en-GB" sz="4400" dirty="0">
              <a:latin typeface="Printed Letter-Join" panose="02000503000000020003" pitchFamily="50" charset="0"/>
            </a:endParaRPr>
          </a:p>
        </p:txBody>
      </p:sp>
      <p:sp>
        <p:nvSpPr>
          <p:cNvPr id="57" name="Content Placeholder 2"/>
          <p:cNvSpPr txBox="1">
            <a:spLocks/>
          </p:cNvSpPr>
          <p:nvPr/>
        </p:nvSpPr>
        <p:spPr>
          <a:xfrm>
            <a:off x="4284133" y="3805237"/>
            <a:ext cx="3623733" cy="65135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4400" dirty="0" smtClean="0">
                <a:latin typeface="Printed Letter-Join" panose="02000503000000020003" pitchFamily="50" charset="0"/>
              </a:rPr>
              <a:t>9 + 1 + 6 = </a:t>
            </a:r>
            <a:endParaRPr lang="en-GB" sz="4400" dirty="0">
              <a:latin typeface="Printed Letter-Join" panose="02000503000000020003" pitchFamily="50" charset="0"/>
            </a:endParaRPr>
          </a:p>
        </p:txBody>
      </p:sp>
    </p:spTree>
    <p:extLst>
      <p:ext uri="{BB962C8B-B14F-4D97-AF65-F5344CB8AC3E}">
        <p14:creationId xmlns:p14="http://schemas.microsoft.com/office/powerpoint/2010/main" val="1815996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12"/>
            <a:ext cx="10515600" cy="1325563"/>
          </a:xfrm>
        </p:spPr>
        <p:txBody>
          <a:bodyPr/>
          <a:lstStyle/>
          <a:p>
            <a:pPr algn="ctr"/>
            <a:r>
              <a:rPr lang="en-GB" dirty="0" smtClean="0">
                <a:latin typeface="Letter-join Basic 40" panose="02000505000000020003" pitchFamily="50" charset="0"/>
              </a:rPr>
              <a:t>Multiplication</a:t>
            </a:r>
            <a:endParaRPr lang="en-GB" dirty="0">
              <a:latin typeface="Letter-join Basic 40" panose="02000505000000020003" pitchFamily="50" charset="0"/>
            </a:endParaRPr>
          </a:p>
        </p:txBody>
      </p:sp>
      <p:sp>
        <p:nvSpPr>
          <p:cNvPr id="3" name="Content Placeholder 2"/>
          <p:cNvSpPr>
            <a:spLocks noGrp="1"/>
          </p:cNvSpPr>
          <p:nvPr>
            <p:ph idx="1"/>
          </p:nvPr>
        </p:nvSpPr>
        <p:spPr>
          <a:xfrm>
            <a:off x="303179" y="1330036"/>
            <a:ext cx="11585641" cy="5527964"/>
          </a:xfrm>
        </p:spPr>
        <p:txBody>
          <a:bodyPr>
            <a:normAutofit/>
          </a:bodyPr>
          <a:lstStyle/>
          <a:p>
            <a:r>
              <a:rPr lang="en-GB" dirty="0">
                <a:latin typeface="Printed Letter-Join" panose="02000503000000020003" pitchFamily="50" charset="0"/>
              </a:rPr>
              <a:t>Children need to recall times table facts for the 2, 5 and 10 times </a:t>
            </a:r>
            <a:r>
              <a:rPr lang="en-GB" dirty="0" smtClean="0">
                <a:latin typeface="Printed Letter-Join" panose="02000503000000020003" pitchFamily="50" charset="0"/>
              </a:rPr>
              <a:t>tables. If children are confident with this, they are given opportunities to practise the 3, 4, 6 and 8 times table. </a:t>
            </a:r>
          </a:p>
          <a:p>
            <a:pPr marL="0" indent="0">
              <a:buNone/>
            </a:pPr>
            <a:endParaRPr lang="en-GB" dirty="0">
              <a:latin typeface="Printed Letter-Join" panose="02000503000000020003" pitchFamily="50" charset="0"/>
            </a:endParaRPr>
          </a:p>
          <a:p>
            <a:r>
              <a:rPr lang="en-GB" dirty="0" smtClean="0">
                <a:latin typeface="Printed Letter-Join" panose="02000503000000020003" pitchFamily="50" charset="0"/>
              </a:rPr>
              <a:t>Children need to know that multiplication can be done in any order e.g. the answer to </a:t>
            </a:r>
            <a:r>
              <a:rPr lang="en-GB" dirty="0">
                <a:latin typeface="Printed Letter-Join" panose="02000503000000020003" pitchFamily="50" charset="0"/>
              </a:rPr>
              <a:t>2 x 3 is the same as 3 x 2. </a:t>
            </a:r>
            <a:endParaRPr lang="en-GB" dirty="0" smtClean="0">
              <a:latin typeface="Printed Letter-Join" panose="02000503000000020003" pitchFamily="50" charset="0"/>
            </a:endParaRPr>
          </a:p>
          <a:p>
            <a:endParaRPr lang="en-GB" dirty="0">
              <a:latin typeface="Printed Letter-Join" panose="02000503000000020003" pitchFamily="50" charset="0"/>
            </a:endParaRPr>
          </a:p>
          <a:p>
            <a:r>
              <a:rPr lang="en-GB" dirty="0" smtClean="0">
                <a:latin typeface="Printed Letter-Join" panose="02000503000000020003" pitchFamily="50" charset="0"/>
              </a:rPr>
              <a:t>Children should be able to count in 2s, 5s and 10s and move on to counting in 3s and recalling the three times tables.</a:t>
            </a:r>
          </a:p>
          <a:p>
            <a:endParaRPr lang="en-GB" dirty="0">
              <a:latin typeface="Printed Letter-Join" panose="02000503000000020003" pitchFamily="50" charset="0"/>
            </a:endParaRPr>
          </a:p>
          <a:p>
            <a:r>
              <a:rPr lang="en-GB" dirty="0" smtClean="0">
                <a:latin typeface="Printed Letter-Join" panose="02000503000000020003" pitchFamily="50" charset="0"/>
              </a:rPr>
              <a:t>Children must also remember that anything </a:t>
            </a:r>
            <a:r>
              <a:rPr lang="en-GB" dirty="0">
                <a:latin typeface="Printed Letter-Join" panose="02000503000000020003" pitchFamily="50" charset="0"/>
              </a:rPr>
              <a:t>multiplied by zero is zero, </a:t>
            </a:r>
            <a:r>
              <a:rPr lang="en-GB" dirty="0" smtClean="0">
                <a:latin typeface="Printed Letter-Join" panose="02000503000000020003" pitchFamily="50" charset="0"/>
              </a:rPr>
              <a:t>e.g. </a:t>
            </a:r>
            <a:r>
              <a:rPr lang="en-GB" dirty="0">
                <a:latin typeface="Printed Letter-Join" panose="02000503000000020003" pitchFamily="50" charset="0"/>
              </a:rPr>
              <a:t>zero lots of two biscuits equals no biscuits</a:t>
            </a:r>
            <a:r>
              <a:rPr lang="en-GB" dirty="0" smtClean="0">
                <a:latin typeface="Printed Letter-Join" panose="02000503000000020003" pitchFamily="50" charset="0"/>
              </a:rPr>
              <a:t>!</a:t>
            </a:r>
            <a:endParaRPr lang="en-GB" dirty="0">
              <a:latin typeface="Printed Letter-Join" panose="02000503000000020003" pitchFamily="50" charset="0"/>
            </a:endParaRPr>
          </a:p>
          <a:p>
            <a:endParaRPr lang="en-US" dirty="0">
              <a:latin typeface="Printed Letter-Join" panose="02000503000000020003" pitchFamily="50" charset="0"/>
              <a:ea typeface="PMingLiU-ExtB" panose="02020500000000000000" pitchFamily="18" charset="-120"/>
            </a:endParaRPr>
          </a:p>
        </p:txBody>
      </p:sp>
    </p:spTree>
    <p:extLst>
      <p:ext uri="{BB962C8B-B14F-4D97-AF65-F5344CB8AC3E}">
        <p14:creationId xmlns:p14="http://schemas.microsoft.com/office/powerpoint/2010/main" val="763977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12"/>
            <a:ext cx="10515600" cy="1325563"/>
          </a:xfrm>
        </p:spPr>
        <p:txBody>
          <a:bodyPr/>
          <a:lstStyle/>
          <a:p>
            <a:pPr algn="ctr"/>
            <a:r>
              <a:rPr lang="en-GB" dirty="0" smtClean="0">
                <a:latin typeface="Letter-join Basic 40" panose="02000505000000020003" pitchFamily="50" charset="0"/>
              </a:rPr>
              <a:t>Multiplication &amp; Divisio</a:t>
            </a:r>
            <a:r>
              <a:rPr lang="en-GB" dirty="0">
                <a:latin typeface="Letter-join Basic 40" panose="02000505000000020003" pitchFamily="50" charset="0"/>
              </a:rPr>
              <a:t>n</a:t>
            </a:r>
          </a:p>
        </p:txBody>
      </p:sp>
      <p:sp>
        <p:nvSpPr>
          <p:cNvPr id="3" name="Content Placeholder 2"/>
          <p:cNvSpPr>
            <a:spLocks noGrp="1"/>
          </p:cNvSpPr>
          <p:nvPr>
            <p:ph idx="1"/>
          </p:nvPr>
        </p:nvSpPr>
        <p:spPr>
          <a:xfrm>
            <a:off x="257175" y="1085850"/>
            <a:ext cx="11639550" cy="5772150"/>
          </a:xfrm>
        </p:spPr>
        <p:txBody>
          <a:bodyPr>
            <a:normAutofit/>
          </a:bodyPr>
          <a:lstStyle/>
          <a:p>
            <a:r>
              <a:rPr lang="en-GB" dirty="0" smtClean="0">
                <a:latin typeface="Printed Letter-Join" panose="02000503000000020003" pitchFamily="50" charset="0"/>
              </a:rPr>
              <a:t>Using their knowledge of times tables, children should be able to recognise the inverse (division).</a:t>
            </a:r>
          </a:p>
          <a:p>
            <a:endParaRPr lang="en-GB" dirty="0">
              <a:latin typeface="Printed Letter-Join" panose="02000503000000020003" pitchFamily="50" charset="0"/>
            </a:endParaRPr>
          </a:p>
          <a:p>
            <a:r>
              <a:rPr lang="en-GB" dirty="0" smtClean="0">
                <a:latin typeface="Printed Letter-Join" panose="02000503000000020003" pitchFamily="50" charset="0"/>
              </a:rPr>
              <a:t>When dividing, we ask the children to draw an arrow:</a:t>
            </a:r>
          </a:p>
          <a:p>
            <a:endParaRPr lang="en-GB" dirty="0">
              <a:latin typeface="Printed Letter-Join" panose="02000503000000020003" pitchFamily="50" charset="0"/>
            </a:endParaRPr>
          </a:p>
          <a:p>
            <a:endParaRPr lang="en-GB" dirty="0" smtClean="0">
              <a:latin typeface="Printed Letter-Join" panose="02000503000000020003" pitchFamily="50" charset="0"/>
            </a:endParaRPr>
          </a:p>
          <a:p>
            <a:endParaRPr lang="en-GB" dirty="0">
              <a:latin typeface="Printed Letter-Join" panose="02000503000000020003" pitchFamily="50" charset="0"/>
            </a:endParaRPr>
          </a:p>
          <a:p>
            <a:r>
              <a:rPr lang="en-US" dirty="0" smtClean="0">
                <a:latin typeface="Printed Letter-Join" panose="02000503000000020003" pitchFamily="50" charset="0"/>
                <a:ea typeface="PMingLiU-ExtB" panose="02020500000000000000" pitchFamily="18" charset="-120"/>
              </a:rPr>
              <a:t>This reminds us that we are thinking about ‘how many fives there are in 15’.</a:t>
            </a:r>
          </a:p>
          <a:p>
            <a:endParaRPr lang="en-US" dirty="0">
              <a:latin typeface="Printed Letter-Join" panose="02000503000000020003" pitchFamily="50" charset="0"/>
              <a:ea typeface="PMingLiU-ExtB" panose="02020500000000000000" pitchFamily="18" charset="-120"/>
            </a:endParaRPr>
          </a:p>
          <a:p>
            <a:r>
              <a:rPr lang="en-US" dirty="0" smtClean="0">
                <a:latin typeface="Printed Letter-Join" panose="02000503000000020003" pitchFamily="50" charset="0"/>
                <a:ea typeface="PMingLiU-ExtB" panose="02020500000000000000" pitchFamily="18" charset="-120"/>
              </a:rPr>
              <a:t>Children will then recall, 5 x 3 = 15 or they can count up in 5s to see how many 5s are needed to make 15.</a:t>
            </a:r>
            <a:endParaRPr lang="en-US" dirty="0">
              <a:latin typeface="Printed Letter-Join" panose="02000503000000020003" pitchFamily="50" charset="0"/>
              <a:ea typeface="PMingLiU-ExtB" panose="02020500000000000000" pitchFamily="18" charset="-120"/>
            </a:endParaRPr>
          </a:p>
        </p:txBody>
      </p:sp>
      <p:sp>
        <p:nvSpPr>
          <p:cNvPr id="5" name="TextBox 4"/>
          <p:cNvSpPr txBox="1"/>
          <p:nvPr/>
        </p:nvSpPr>
        <p:spPr>
          <a:xfrm>
            <a:off x="4262437" y="3131883"/>
            <a:ext cx="3667125" cy="923330"/>
          </a:xfrm>
          <a:prstGeom prst="rect">
            <a:avLst/>
          </a:prstGeom>
          <a:solidFill>
            <a:schemeClr val="bg1"/>
          </a:solidFill>
        </p:spPr>
        <p:txBody>
          <a:bodyPr wrap="square" rtlCol="0" anchor="ctr">
            <a:spAutoFit/>
          </a:bodyPr>
          <a:lstStyle/>
          <a:p>
            <a:pPr algn="ctr"/>
            <a:r>
              <a:rPr lang="en-GB" sz="5400" dirty="0" smtClean="0">
                <a:latin typeface="Printed Letter-Join" panose="02000503000000020003" pitchFamily="50" charset="0"/>
              </a:rPr>
              <a:t>15 ÷ 5 = </a:t>
            </a:r>
            <a:endParaRPr lang="en-GB" sz="5400" dirty="0">
              <a:latin typeface="Printed Letter-Join" panose="02000503000000020003" pitchFamily="50" charset="0"/>
            </a:endParaRPr>
          </a:p>
        </p:txBody>
      </p:sp>
      <p:sp>
        <p:nvSpPr>
          <p:cNvPr id="6" name="Curved Down Arrow 5"/>
          <p:cNvSpPr/>
          <p:nvPr/>
        </p:nvSpPr>
        <p:spPr>
          <a:xfrm rot="10800000">
            <a:off x="5057775" y="3874831"/>
            <a:ext cx="1571625" cy="581025"/>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095715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12"/>
            <a:ext cx="10515600" cy="1325563"/>
          </a:xfrm>
        </p:spPr>
        <p:txBody>
          <a:bodyPr/>
          <a:lstStyle/>
          <a:p>
            <a:pPr algn="ctr"/>
            <a:r>
              <a:rPr lang="en-GB" dirty="0" smtClean="0">
                <a:latin typeface="Letter-join Basic 40" panose="02000505000000020003" pitchFamily="50" charset="0"/>
              </a:rPr>
              <a:t>Doubling and Halving</a:t>
            </a:r>
            <a:endParaRPr lang="en-GB" dirty="0">
              <a:latin typeface="Letter-join Basic 40" panose="02000505000000020003" pitchFamily="50" charset="0"/>
            </a:endParaRPr>
          </a:p>
        </p:txBody>
      </p:sp>
      <p:sp>
        <p:nvSpPr>
          <p:cNvPr id="3" name="Content Placeholder 2"/>
          <p:cNvSpPr>
            <a:spLocks noGrp="1"/>
          </p:cNvSpPr>
          <p:nvPr>
            <p:ph idx="1"/>
          </p:nvPr>
        </p:nvSpPr>
        <p:spPr>
          <a:xfrm>
            <a:off x="838200" y="1710812"/>
            <a:ext cx="10515600" cy="5147188"/>
          </a:xfrm>
        </p:spPr>
        <p:txBody>
          <a:bodyPr>
            <a:normAutofit/>
          </a:bodyPr>
          <a:lstStyle/>
          <a:p>
            <a:r>
              <a:rPr lang="en-US" dirty="0">
                <a:latin typeface="Printed Letter-Join" panose="02000503000000020003" pitchFamily="50" charset="0"/>
                <a:ea typeface="PMingLiU-ExtB" panose="02020500000000000000" pitchFamily="18" charset="-120"/>
              </a:rPr>
              <a:t>By the end of year 2, children </a:t>
            </a:r>
            <a:r>
              <a:rPr lang="en-US" dirty="0" smtClean="0">
                <a:latin typeface="Printed Letter-Join" panose="02000503000000020003" pitchFamily="50" charset="0"/>
                <a:ea typeface="PMingLiU-ExtB" panose="02020500000000000000" pitchFamily="18" charset="-120"/>
              </a:rPr>
              <a:t>need to </a:t>
            </a:r>
            <a:r>
              <a:rPr lang="en-US" dirty="0">
                <a:latin typeface="Printed Letter-Join" panose="02000503000000020003" pitchFamily="50" charset="0"/>
                <a:ea typeface="PMingLiU-ExtB" panose="02020500000000000000" pitchFamily="18" charset="-120"/>
              </a:rPr>
              <a:t>recall doubles and halves fluently to </a:t>
            </a:r>
            <a:r>
              <a:rPr lang="en-US" dirty="0" smtClean="0">
                <a:latin typeface="Printed Letter-Join" panose="02000503000000020003" pitchFamily="50" charset="0"/>
                <a:ea typeface="PMingLiU-ExtB" panose="02020500000000000000" pitchFamily="18" charset="-120"/>
              </a:rPr>
              <a:t>20.</a:t>
            </a:r>
            <a:endParaRPr lang="en-US" dirty="0">
              <a:latin typeface="Printed Letter-Join" panose="02000503000000020003" pitchFamily="50" charset="0"/>
              <a:ea typeface="PMingLiU-ExtB" panose="02020500000000000000" pitchFamily="18" charset="-120"/>
            </a:endParaRPr>
          </a:p>
          <a:p>
            <a:endParaRPr lang="en-US" dirty="0">
              <a:latin typeface="Printed Letter-Join" panose="02000503000000020003" pitchFamily="50" charset="0"/>
              <a:ea typeface="PMingLiU-ExtB" panose="02020500000000000000" pitchFamily="18" charset="-120"/>
            </a:endParaRPr>
          </a:p>
          <a:p>
            <a:pPr marL="0" indent="0" algn="ctr">
              <a:buNone/>
            </a:pPr>
            <a:r>
              <a:rPr lang="en-US" dirty="0">
                <a:latin typeface="Printed Letter-Join" panose="02000503000000020003" pitchFamily="50" charset="0"/>
                <a:ea typeface="PMingLiU-ExtB" panose="02020500000000000000" pitchFamily="18" charset="-120"/>
              </a:rPr>
              <a:t>Double 6 = 12 so Half of 12 = 6</a:t>
            </a:r>
          </a:p>
          <a:p>
            <a:pPr marL="0" indent="0" algn="ctr">
              <a:buNone/>
            </a:pPr>
            <a:r>
              <a:rPr lang="en-US" dirty="0">
                <a:latin typeface="Printed Letter-Join" panose="02000503000000020003" pitchFamily="50" charset="0"/>
                <a:ea typeface="PMingLiU-ExtB" panose="02020500000000000000" pitchFamily="18" charset="-120"/>
              </a:rPr>
              <a:t>Double 9 = 18 so Half of 18 = 9</a:t>
            </a:r>
          </a:p>
          <a:p>
            <a:endParaRPr lang="en-US" dirty="0">
              <a:latin typeface="Printed Letter-Join" panose="02000503000000020003" pitchFamily="50" charset="0"/>
              <a:ea typeface="PMingLiU-ExtB" panose="02020500000000000000" pitchFamily="18" charset="-120"/>
            </a:endParaRPr>
          </a:p>
          <a:p>
            <a:r>
              <a:rPr lang="en-US" dirty="0" smtClean="0">
                <a:latin typeface="Printed Letter-Join" panose="02000503000000020003" pitchFamily="50" charset="0"/>
                <a:ea typeface="PMingLiU-ExtB" panose="02020500000000000000" pitchFamily="18" charset="-120"/>
              </a:rPr>
              <a:t>We teach </a:t>
            </a:r>
            <a:r>
              <a:rPr lang="en-US" dirty="0">
                <a:latin typeface="Printed Letter-Join" panose="02000503000000020003" pitchFamily="50" charset="0"/>
                <a:ea typeface="PMingLiU-ExtB" panose="02020500000000000000" pitchFamily="18" charset="-120"/>
              </a:rPr>
              <a:t>these facts together as they are </a:t>
            </a:r>
            <a:r>
              <a:rPr lang="en-US" dirty="0" smtClean="0">
                <a:latin typeface="Printed Letter-Join" panose="02000503000000020003" pitchFamily="50" charset="0"/>
                <a:ea typeface="PMingLiU-ExtB" panose="02020500000000000000" pitchFamily="18" charset="-120"/>
              </a:rPr>
              <a:t>connected.</a:t>
            </a:r>
          </a:p>
          <a:p>
            <a:endParaRPr lang="en-US" dirty="0">
              <a:latin typeface="Printed Letter-Join" panose="02000503000000020003" pitchFamily="50" charset="0"/>
              <a:ea typeface="PMingLiU-ExtB" panose="02020500000000000000" pitchFamily="18" charset="-120"/>
            </a:endParaRPr>
          </a:p>
          <a:p>
            <a:r>
              <a:rPr lang="en-US" dirty="0">
                <a:latin typeface="Printed Letter-Join" panose="02000503000000020003" pitchFamily="50" charset="0"/>
                <a:ea typeface="PMingLiU-ExtB" panose="02020500000000000000" pitchFamily="18" charset="-120"/>
              </a:rPr>
              <a:t>Children </a:t>
            </a:r>
            <a:r>
              <a:rPr lang="en-US" dirty="0" smtClean="0">
                <a:latin typeface="Printed Letter-Join" panose="02000503000000020003" pitchFamily="50" charset="0"/>
                <a:ea typeface="PMingLiU-ExtB" panose="02020500000000000000" pitchFamily="18" charset="-120"/>
              </a:rPr>
              <a:t>will then </a:t>
            </a:r>
            <a:r>
              <a:rPr lang="en-US" dirty="0">
                <a:latin typeface="Printed Letter-Join" panose="02000503000000020003" pitchFamily="50" charset="0"/>
                <a:ea typeface="PMingLiU-ExtB" panose="02020500000000000000" pitchFamily="18" charset="-120"/>
              </a:rPr>
              <a:t>go onto halve multiples of 10 e.g. half of 80 is </a:t>
            </a:r>
            <a:r>
              <a:rPr lang="en-US" dirty="0" smtClean="0">
                <a:latin typeface="Printed Letter-Join" panose="02000503000000020003" pitchFamily="50" charset="0"/>
                <a:ea typeface="PMingLiU-ExtB" panose="02020500000000000000" pitchFamily="18" charset="-120"/>
              </a:rPr>
              <a:t>40</a:t>
            </a:r>
            <a:r>
              <a:rPr lang="en-US" dirty="0">
                <a:latin typeface="Printed Letter-Join" panose="02000503000000020003" pitchFamily="50" charset="0"/>
                <a:ea typeface="PMingLiU-ExtB" panose="02020500000000000000" pitchFamily="18" charset="-120"/>
              </a:rPr>
              <a:t> </a:t>
            </a:r>
            <a:r>
              <a:rPr lang="en-US" dirty="0" smtClean="0">
                <a:latin typeface="Printed Letter-Join" panose="02000503000000020003" pitchFamily="50" charset="0"/>
                <a:ea typeface="PMingLiU-ExtB" panose="02020500000000000000" pitchFamily="18" charset="-120"/>
              </a:rPr>
              <a:t>and </a:t>
            </a:r>
            <a:r>
              <a:rPr lang="en-US" dirty="0">
                <a:latin typeface="Printed Letter-Join" panose="02000503000000020003" pitchFamily="50" charset="0"/>
                <a:ea typeface="PMingLiU-ExtB" panose="02020500000000000000" pitchFamily="18" charset="-120"/>
              </a:rPr>
              <a:t>find half of two digit even numbers e.g. Half of 84 = 42</a:t>
            </a:r>
          </a:p>
        </p:txBody>
      </p:sp>
    </p:spTree>
    <p:extLst>
      <p:ext uri="{BB962C8B-B14F-4D97-AF65-F5344CB8AC3E}">
        <p14:creationId xmlns:p14="http://schemas.microsoft.com/office/powerpoint/2010/main" val="1759188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12"/>
            <a:ext cx="10515600" cy="1325563"/>
          </a:xfrm>
        </p:spPr>
        <p:txBody>
          <a:bodyPr/>
          <a:lstStyle/>
          <a:p>
            <a:pPr algn="ctr"/>
            <a:r>
              <a:rPr lang="en-GB" dirty="0" smtClean="0">
                <a:latin typeface="Letter-join Basic 40" panose="02000505000000020003" pitchFamily="50" charset="0"/>
              </a:rPr>
              <a:t>Halving Two Digit Numbers</a:t>
            </a:r>
            <a:endParaRPr lang="en-GB" dirty="0">
              <a:latin typeface="Letter-join Basic 40" panose="02000505000000020003" pitchFamily="50" charset="0"/>
            </a:endParaRPr>
          </a:p>
        </p:txBody>
      </p:sp>
      <p:sp>
        <p:nvSpPr>
          <p:cNvPr id="3" name="Content Placeholder 2"/>
          <p:cNvSpPr>
            <a:spLocks noGrp="1"/>
          </p:cNvSpPr>
          <p:nvPr>
            <p:ph idx="1"/>
          </p:nvPr>
        </p:nvSpPr>
        <p:spPr>
          <a:xfrm>
            <a:off x="596369" y="1710811"/>
            <a:ext cx="4530726" cy="534547"/>
          </a:xfrm>
        </p:spPr>
        <p:txBody>
          <a:bodyPr>
            <a:normAutofit/>
          </a:bodyPr>
          <a:lstStyle/>
          <a:p>
            <a:pPr marL="0" indent="0" algn="ctr">
              <a:buNone/>
            </a:pPr>
            <a:r>
              <a:rPr lang="en-US" dirty="0" smtClean="0">
                <a:latin typeface="Printed Letter-Join" panose="02000503000000020003" pitchFamily="50" charset="0"/>
                <a:ea typeface="PMingLiU-ExtB" panose="02020500000000000000" pitchFamily="18" charset="-120"/>
              </a:rPr>
              <a:t>Half of 16 =</a:t>
            </a:r>
            <a:endParaRPr lang="en-US" dirty="0">
              <a:latin typeface="Printed Letter-Join" panose="02000503000000020003" pitchFamily="50" charset="0"/>
              <a:ea typeface="PMingLiU-ExtB" panose="02020500000000000000" pitchFamily="18" charset="-120"/>
            </a:endParaRPr>
          </a:p>
        </p:txBody>
      </p:sp>
      <p:graphicFrame>
        <p:nvGraphicFramePr>
          <p:cNvPr id="4" name="Table 3"/>
          <p:cNvGraphicFramePr>
            <a:graphicFrameLocks noGrp="1"/>
          </p:cNvGraphicFramePr>
          <p:nvPr>
            <p:extLst>
              <p:ext uri="{D42A27DB-BD31-4B8C-83A1-F6EECF244321}">
                <p14:modId xmlns:p14="http://schemas.microsoft.com/office/powerpoint/2010/main" val="2688905643"/>
              </p:ext>
            </p:extLst>
          </p:nvPr>
        </p:nvGraphicFramePr>
        <p:xfrm>
          <a:off x="596369" y="2275872"/>
          <a:ext cx="4530726" cy="1612267"/>
        </p:xfrm>
        <a:graphic>
          <a:graphicData uri="http://schemas.openxmlformats.org/drawingml/2006/table">
            <a:tbl>
              <a:tblPr firstRow="1" bandRow="1">
                <a:tableStyleId>{5C22544A-7EE6-4342-B048-85BDC9FD1C3A}</a:tableStyleId>
              </a:tblPr>
              <a:tblGrid>
                <a:gridCol w="2265363">
                  <a:extLst>
                    <a:ext uri="{9D8B030D-6E8A-4147-A177-3AD203B41FA5}">
                      <a16:colId xmlns:a16="http://schemas.microsoft.com/office/drawing/2014/main" val="1155870236"/>
                    </a:ext>
                  </a:extLst>
                </a:gridCol>
                <a:gridCol w="2265363">
                  <a:extLst>
                    <a:ext uri="{9D8B030D-6E8A-4147-A177-3AD203B41FA5}">
                      <a16:colId xmlns:a16="http://schemas.microsoft.com/office/drawing/2014/main" val="1026729211"/>
                    </a:ext>
                  </a:extLst>
                </a:gridCol>
              </a:tblGrid>
              <a:tr h="1612267">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737600"/>
                  </a:ext>
                </a:extLst>
              </a:tr>
            </a:tbl>
          </a:graphicData>
        </a:graphic>
      </p:graphicFrame>
      <p:sp>
        <p:nvSpPr>
          <p:cNvPr id="5" name="Oval 4"/>
          <p:cNvSpPr/>
          <p:nvPr/>
        </p:nvSpPr>
        <p:spPr>
          <a:xfrm>
            <a:off x="748768" y="23960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3178701" y="24404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1425043" y="23960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Oval 7"/>
          <p:cNvSpPr/>
          <p:nvPr/>
        </p:nvSpPr>
        <p:spPr>
          <a:xfrm>
            <a:off x="3854976" y="24404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Oval 8"/>
          <p:cNvSpPr/>
          <p:nvPr/>
        </p:nvSpPr>
        <p:spPr>
          <a:xfrm>
            <a:off x="2212013" y="23960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4641946" y="24404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1088593" y="29296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3518526" y="29740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1996013" y="29296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4425946" y="29740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748768" y="35112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3178701" y="35556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1533043" y="349904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3962976" y="354344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2241745" y="35112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4671678" y="35556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438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12"/>
            <a:ext cx="10515600" cy="1325563"/>
          </a:xfrm>
        </p:spPr>
        <p:txBody>
          <a:bodyPr/>
          <a:lstStyle/>
          <a:p>
            <a:pPr algn="ctr"/>
            <a:r>
              <a:rPr lang="en-GB" dirty="0" smtClean="0">
                <a:latin typeface="Letter-join Basic 40" panose="02000505000000020003" pitchFamily="50" charset="0"/>
              </a:rPr>
              <a:t>Halving Two Digit Numbers</a:t>
            </a:r>
            <a:endParaRPr lang="en-GB" dirty="0">
              <a:latin typeface="Letter-join Basic 40" panose="02000505000000020003" pitchFamily="50" charset="0"/>
            </a:endParaRPr>
          </a:p>
        </p:txBody>
      </p:sp>
      <p:sp>
        <p:nvSpPr>
          <p:cNvPr id="3" name="Content Placeholder 2"/>
          <p:cNvSpPr>
            <a:spLocks noGrp="1"/>
          </p:cNvSpPr>
          <p:nvPr>
            <p:ph idx="1"/>
          </p:nvPr>
        </p:nvSpPr>
        <p:spPr>
          <a:xfrm>
            <a:off x="688975" y="1710811"/>
            <a:ext cx="4530726" cy="534547"/>
          </a:xfrm>
        </p:spPr>
        <p:txBody>
          <a:bodyPr>
            <a:normAutofit/>
          </a:bodyPr>
          <a:lstStyle/>
          <a:p>
            <a:pPr marL="0" indent="0" algn="ctr">
              <a:buNone/>
            </a:pPr>
            <a:r>
              <a:rPr lang="en-US" dirty="0" smtClean="0">
                <a:latin typeface="Printed Letter-Join" panose="02000503000000020003" pitchFamily="50" charset="0"/>
                <a:ea typeface="PMingLiU-ExtB" panose="02020500000000000000" pitchFamily="18" charset="-120"/>
              </a:rPr>
              <a:t>Half of 16 =</a:t>
            </a:r>
            <a:endParaRPr lang="en-US" dirty="0">
              <a:latin typeface="Printed Letter-Join" panose="02000503000000020003" pitchFamily="50" charset="0"/>
              <a:ea typeface="PMingLiU-ExtB" panose="02020500000000000000" pitchFamily="18" charset="-120"/>
            </a:endParaRPr>
          </a:p>
        </p:txBody>
      </p:sp>
      <p:graphicFrame>
        <p:nvGraphicFramePr>
          <p:cNvPr id="4" name="Table 3"/>
          <p:cNvGraphicFramePr>
            <a:graphicFrameLocks noGrp="1"/>
          </p:cNvGraphicFramePr>
          <p:nvPr>
            <p:extLst>
              <p:ext uri="{D42A27DB-BD31-4B8C-83A1-F6EECF244321}">
                <p14:modId xmlns:p14="http://schemas.microsoft.com/office/powerpoint/2010/main" val="3234974261"/>
              </p:ext>
            </p:extLst>
          </p:nvPr>
        </p:nvGraphicFramePr>
        <p:xfrm>
          <a:off x="688975" y="2275872"/>
          <a:ext cx="4530726" cy="1612267"/>
        </p:xfrm>
        <a:graphic>
          <a:graphicData uri="http://schemas.openxmlformats.org/drawingml/2006/table">
            <a:tbl>
              <a:tblPr firstRow="1" bandRow="1">
                <a:tableStyleId>{5C22544A-7EE6-4342-B048-85BDC9FD1C3A}</a:tableStyleId>
              </a:tblPr>
              <a:tblGrid>
                <a:gridCol w="2265363">
                  <a:extLst>
                    <a:ext uri="{9D8B030D-6E8A-4147-A177-3AD203B41FA5}">
                      <a16:colId xmlns:a16="http://schemas.microsoft.com/office/drawing/2014/main" val="1155870236"/>
                    </a:ext>
                  </a:extLst>
                </a:gridCol>
                <a:gridCol w="2265363">
                  <a:extLst>
                    <a:ext uri="{9D8B030D-6E8A-4147-A177-3AD203B41FA5}">
                      <a16:colId xmlns:a16="http://schemas.microsoft.com/office/drawing/2014/main" val="1026729211"/>
                    </a:ext>
                  </a:extLst>
                </a:gridCol>
              </a:tblGrid>
              <a:tr h="1612267">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737600"/>
                  </a:ext>
                </a:extLst>
              </a:tr>
            </a:tbl>
          </a:graphicData>
        </a:graphic>
      </p:graphicFrame>
      <p:sp>
        <p:nvSpPr>
          <p:cNvPr id="5" name="Oval 4"/>
          <p:cNvSpPr/>
          <p:nvPr/>
        </p:nvSpPr>
        <p:spPr>
          <a:xfrm>
            <a:off x="841374" y="23960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3271307" y="24404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1517649" y="23960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Oval 7"/>
          <p:cNvSpPr/>
          <p:nvPr/>
        </p:nvSpPr>
        <p:spPr>
          <a:xfrm>
            <a:off x="3947582" y="24404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Oval 8"/>
          <p:cNvSpPr/>
          <p:nvPr/>
        </p:nvSpPr>
        <p:spPr>
          <a:xfrm>
            <a:off x="2304619" y="23960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4734552" y="24404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1181199" y="29296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3611132" y="29740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2088619" y="29296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4518552" y="29740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841374" y="35112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3271307" y="35556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1625649" y="349904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4055582" y="354344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2334351" y="35112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4764284" y="35556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ontent Placeholder 2"/>
          <p:cNvSpPr txBox="1">
            <a:spLocks/>
          </p:cNvSpPr>
          <p:nvPr/>
        </p:nvSpPr>
        <p:spPr>
          <a:xfrm>
            <a:off x="7286624" y="1710811"/>
            <a:ext cx="4122639" cy="534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latin typeface="Printed Letter-Join" panose="02000503000000020003" pitchFamily="50" charset="0"/>
                <a:ea typeface="PMingLiU-ExtB" panose="02020500000000000000" pitchFamily="18" charset="-120"/>
              </a:rPr>
              <a:t>Half of 80 =</a:t>
            </a:r>
            <a:endParaRPr lang="en-US" dirty="0">
              <a:latin typeface="Printed Letter-Join" panose="02000503000000020003" pitchFamily="50" charset="0"/>
              <a:ea typeface="PMingLiU-ExtB" panose="02020500000000000000" pitchFamily="18" charset="-120"/>
            </a:endParaRPr>
          </a:p>
        </p:txBody>
      </p:sp>
      <p:graphicFrame>
        <p:nvGraphicFramePr>
          <p:cNvPr id="22" name="Table 21"/>
          <p:cNvGraphicFramePr>
            <a:graphicFrameLocks noGrp="1"/>
          </p:cNvGraphicFramePr>
          <p:nvPr>
            <p:extLst>
              <p:ext uri="{D42A27DB-BD31-4B8C-83A1-F6EECF244321}">
                <p14:modId xmlns:p14="http://schemas.microsoft.com/office/powerpoint/2010/main" val="3108462100"/>
              </p:ext>
            </p:extLst>
          </p:nvPr>
        </p:nvGraphicFramePr>
        <p:xfrm>
          <a:off x="7286625" y="2273330"/>
          <a:ext cx="4122638" cy="1612267"/>
        </p:xfrm>
        <a:graphic>
          <a:graphicData uri="http://schemas.openxmlformats.org/drawingml/2006/table">
            <a:tbl>
              <a:tblPr firstRow="1" bandRow="1">
                <a:tableStyleId>{5C22544A-7EE6-4342-B048-85BDC9FD1C3A}</a:tableStyleId>
              </a:tblPr>
              <a:tblGrid>
                <a:gridCol w="2061319">
                  <a:extLst>
                    <a:ext uri="{9D8B030D-6E8A-4147-A177-3AD203B41FA5}">
                      <a16:colId xmlns:a16="http://schemas.microsoft.com/office/drawing/2014/main" val="1155870236"/>
                    </a:ext>
                  </a:extLst>
                </a:gridCol>
                <a:gridCol w="2061319">
                  <a:extLst>
                    <a:ext uri="{9D8B030D-6E8A-4147-A177-3AD203B41FA5}">
                      <a16:colId xmlns:a16="http://schemas.microsoft.com/office/drawing/2014/main" val="1026729211"/>
                    </a:ext>
                  </a:extLst>
                </a:gridCol>
              </a:tblGrid>
              <a:tr h="1612267">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737600"/>
                  </a:ext>
                </a:extLst>
              </a:tr>
            </a:tbl>
          </a:graphicData>
        </a:graphic>
      </p:graphicFrame>
      <p:sp>
        <p:nvSpPr>
          <p:cNvPr id="39" name="Rectangle 38"/>
          <p:cNvSpPr/>
          <p:nvPr/>
        </p:nvSpPr>
        <p:spPr>
          <a:xfrm>
            <a:off x="7504014"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9763124"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p:nvSpPr>
        <p:spPr>
          <a:xfrm>
            <a:off x="7949672"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p:nvSpPr>
        <p:spPr>
          <a:xfrm>
            <a:off x="10208782"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a:off x="8395330"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p:cNvSpPr/>
          <p:nvPr/>
        </p:nvSpPr>
        <p:spPr>
          <a:xfrm>
            <a:off x="10654440"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p:nvPr/>
        </p:nvSpPr>
        <p:spPr>
          <a:xfrm>
            <a:off x="8845883"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11104993"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2291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12"/>
            <a:ext cx="10515600" cy="1325563"/>
          </a:xfrm>
        </p:spPr>
        <p:txBody>
          <a:bodyPr/>
          <a:lstStyle/>
          <a:p>
            <a:pPr algn="ctr"/>
            <a:r>
              <a:rPr lang="en-GB" dirty="0" smtClean="0">
                <a:latin typeface="Letter-join Basic 40" panose="02000505000000020003" pitchFamily="50" charset="0"/>
              </a:rPr>
              <a:t>Halving Two Digit Numbers</a:t>
            </a:r>
            <a:endParaRPr lang="en-GB" dirty="0">
              <a:latin typeface="Letter-join Basic 40" panose="02000505000000020003" pitchFamily="50" charset="0"/>
            </a:endParaRPr>
          </a:p>
        </p:txBody>
      </p:sp>
      <p:sp>
        <p:nvSpPr>
          <p:cNvPr id="3" name="Content Placeholder 2"/>
          <p:cNvSpPr>
            <a:spLocks noGrp="1"/>
          </p:cNvSpPr>
          <p:nvPr>
            <p:ph idx="1"/>
          </p:nvPr>
        </p:nvSpPr>
        <p:spPr>
          <a:xfrm>
            <a:off x="688975" y="1710811"/>
            <a:ext cx="4530726" cy="534547"/>
          </a:xfrm>
        </p:spPr>
        <p:txBody>
          <a:bodyPr>
            <a:normAutofit/>
          </a:bodyPr>
          <a:lstStyle/>
          <a:p>
            <a:pPr marL="0" indent="0" algn="ctr">
              <a:buNone/>
            </a:pPr>
            <a:r>
              <a:rPr lang="en-US" dirty="0" smtClean="0">
                <a:latin typeface="Printed Letter-Join" panose="02000503000000020003" pitchFamily="50" charset="0"/>
                <a:ea typeface="PMingLiU-ExtB" panose="02020500000000000000" pitchFamily="18" charset="-120"/>
              </a:rPr>
              <a:t>Half of 16 =</a:t>
            </a:r>
            <a:endParaRPr lang="en-US" dirty="0">
              <a:latin typeface="Printed Letter-Join" panose="02000503000000020003" pitchFamily="50" charset="0"/>
              <a:ea typeface="PMingLiU-ExtB" panose="02020500000000000000" pitchFamily="18" charset="-120"/>
            </a:endParaRPr>
          </a:p>
        </p:txBody>
      </p:sp>
      <p:graphicFrame>
        <p:nvGraphicFramePr>
          <p:cNvPr id="4" name="Table 3"/>
          <p:cNvGraphicFramePr>
            <a:graphicFrameLocks noGrp="1"/>
          </p:cNvGraphicFramePr>
          <p:nvPr>
            <p:extLst>
              <p:ext uri="{D42A27DB-BD31-4B8C-83A1-F6EECF244321}">
                <p14:modId xmlns:p14="http://schemas.microsoft.com/office/powerpoint/2010/main" val="3234974261"/>
              </p:ext>
            </p:extLst>
          </p:nvPr>
        </p:nvGraphicFramePr>
        <p:xfrm>
          <a:off x="688975" y="2275872"/>
          <a:ext cx="4530726" cy="1612267"/>
        </p:xfrm>
        <a:graphic>
          <a:graphicData uri="http://schemas.openxmlformats.org/drawingml/2006/table">
            <a:tbl>
              <a:tblPr firstRow="1" bandRow="1">
                <a:tableStyleId>{5C22544A-7EE6-4342-B048-85BDC9FD1C3A}</a:tableStyleId>
              </a:tblPr>
              <a:tblGrid>
                <a:gridCol w="2265363">
                  <a:extLst>
                    <a:ext uri="{9D8B030D-6E8A-4147-A177-3AD203B41FA5}">
                      <a16:colId xmlns:a16="http://schemas.microsoft.com/office/drawing/2014/main" val="1155870236"/>
                    </a:ext>
                  </a:extLst>
                </a:gridCol>
                <a:gridCol w="2265363">
                  <a:extLst>
                    <a:ext uri="{9D8B030D-6E8A-4147-A177-3AD203B41FA5}">
                      <a16:colId xmlns:a16="http://schemas.microsoft.com/office/drawing/2014/main" val="1026729211"/>
                    </a:ext>
                  </a:extLst>
                </a:gridCol>
              </a:tblGrid>
              <a:tr h="1612267">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737600"/>
                  </a:ext>
                </a:extLst>
              </a:tr>
            </a:tbl>
          </a:graphicData>
        </a:graphic>
      </p:graphicFrame>
      <p:sp>
        <p:nvSpPr>
          <p:cNvPr id="5" name="Oval 4"/>
          <p:cNvSpPr/>
          <p:nvPr/>
        </p:nvSpPr>
        <p:spPr>
          <a:xfrm>
            <a:off x="841374" y="23960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3271307" y="24404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1517649" y="23960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Oval 7"/>
          <p:cNvSpPr/>
          <p:nvPr/>
        </p:nvSpPr>
        <p:spPr>
          <a:xfrm>
            <a:off x="3947582" y="24404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Oval 8"/>
          <p:cNvSpPr/>
          <p:nvPr/>
        </p:nvSpPr>
        <p:spPr>
          <a:xfrm>
            <a:off x="2304619" y="23960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4734552" y="2440467"/>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1181199" y="29296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3611132" y="29740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2088619" y="29296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4518552" y="297400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841374" y="35112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3271307" y="35556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1625649" y="349904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4055582" y="354344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2334351" y="35112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4764284" y="355569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ontent Placeholder 2"/>
          <p:cNvSpPr txBox="1">
            <a:spLocks/>
          </p:cNvSpPr>
          <p:nvPr/>
        </p:nvSpPr>
        <p:spPr>
          <a:xfrm>
            <a:off x="7286624" y="1710811"/>
            <a:ext cx="4122639" cy="534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latin typeface="Printed Letter-Join" panose="02000503000000020003" pitchFamily="50" charset="0"/>
                <a:ea typeface="PMingLiU-ExtB" panose="02020500000000000000" pitchFamily="18" charset="-120"/>
              </a:rPr>
              <a:t>Half of 80 =</a:t>
            </a:r>
            <a:endParaRPr lang="en-US" dirty="0">
              <a:latin typeface="Printed Letter-Join" panose="02000503000000020003" pitchFamily="50" charset="0"/>
              <a:ea typeface="PMingLiU-ExtB" panose="02020500000000000000" pitchFamily="18" charset="-120"/>
            </a:endParaRPr>
          </a:p>
        </p:txBody>
      </p:sp>
      <p:graphicFrame>
        <p:nvGraphicFramePr>
          <p:cNvPr id="22" name="Table 21"/>
          <p:cNvGraphicFramePr>
            <a:graphicFrameLocks noGrp="1"/>
          </p:cNvGraphicFramePr>
          <p:nvPr>
            <p:extLst>
              <p:ext uri="{D42A27DB-BD31-4B8C-83A1-F6EECF244321}">
                <p14:modId xmlns:p14="http://schemas.microsoft.com/office/powerpoint/2010/main" val="3108462100"/>
              </p:ext>
            </p:extLst>
          </p:nvPr>
        </p:nvGraphicFramePr>
        <p:xfrm>
          <a:off x="7286625" y="2273330"/>
          <a:ext cx="4122638" cy="1612267"/>
        </p:xfrm>
        <a:graphic>
          <a:graphicData uri="http://schemas.openxmlformats.org/drawingml/2006/table">
            <a:tbl>
              <a:tblPr firstRow="1" bandRow="1">
                <a:tableStyleId>{5C22544A-7EE6-4342-B048-85BDC9FD1C3A}</a:tableStyleId>
              </a:tblPr>
              <a:tblGrid>
                <a:gridCol w="2061319">
                  <a:extLst>
                    <a:ext uri="{9D8B030D-6E8A-4147-A177-3AD203B41FA5}">
                      <a16:colId xmlns:a16="http://schemas.microsoft.com/office/drawing/2014/main" val="1155870236"/>
                    </a:ext>
                  </a:extLst>
                </a:gridCol>
                <a:gridCol w="2061319">
                  <a:extLst>
                    <a:ext uri="{9D8B030D-6E8A-4147-A177-3AD203B41FA5}">
                      <a16:colId xmlns:a16="http://schemas.microsoft.com/office/drawing/2014/main" val="1026729211"/>
                    </a:ext>
                  </a:extLst>
                </a:gridCol>
              </a:tblGrid>
              <a:tr h="1612267">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737600"/>
                  </a:ext>
                </a:extLst>
              </a:tr>
            </a:tbl>
          </a:graphicData>
        </a:graphic>
      </p:graphicFrame>
      <p:sp>
        <p:nvSpPr>
          <p:cNvPr id="39" name="Rectangle 38"/>
          <p:cNvSpPr/>
          <p:nvPr/>
        </p:nvSpPr>
        <p:spPr>
          <a:xfrm>
            <a:off x="7504014"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9763124"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p:nvSpPr>
        <p:spPr>
          <a:xfrm>
            <a:off x="7949672"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p:nvSpPr>
        <p:spPr>
          <a:xfrm>
            <a:off x="10208782"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a:off x="8395330"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p:cNvSpPr/>
          <p:nvPr/>
        </p:nvSpPr>
        <p:spPr>
          <a:xfrm>
            <a:off x="10654440"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p:nvPr/>
        </p:nvSpPr>
        <p:spPr>
          <a:xfrm>
            <a:off x="8845883"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11104993" y="2437925"/>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Content Placeholder 2"/>
          <p:cNvSpPr txBox="1">
            <a:spLocks/>
          </p:cNvSpPr>
          <p:nvPr/>
        </p:nvSpPr>
        <p:spPr>
          <a:xfrm>
            <a:off x="4139671" y="4203136"/>
            <a:ext cx="4122639" cy="534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latin typeface="Printed Letter-Join" panose="02000503000000020003" pitchFamily="50" charset="0"/>
                <a:ea typeface="PMingLiU-ExtB" panose="02020500000000000000" pitchFamily="18" charset="-120"/>
              </a:rPr>
              <a:t>Half of 46 =</a:t>
            </a:r>
            <a:endParaRPr lang="en-US" dirty="0">
              <a:latin typeface="Printed Letter-Join" panose="02000503000000020003" pitchFamily="50" charset="0"/>
              <a:ea typeface="PMingLiU-ExtB" panose="02020500000000000000" pitchFamily="18" charset="-120"/>
            </a:endParaRPr>
          </a:p>
        </p:txBody>
      </p:sp>
      <p:graphicFrame>
        <p:nvGraphicFramePr>
          <p:cNvPr id="48" name="Table 47"/>
          <p:cNvGraphicFramePr>
            <a:graphicFrameLocks noGrp="1"/>
          </p:cNvGraphicFramePr>
          <p:nvPr>
            <p:extLst>
              <p:ext uri="{D42A27DB-BD31-4B8C-83A1-F6EECF244321}">
                <p14:modId xmlns:p14="http://schemas.microsoft.com/office/powerpoint/2010/main" val="292480096"/>
              </p:ext>
            </p:extLst>
          </p:nvPr>
        </p:nvGraphicFramePr>
        <p:xfrm>
          <a:off x="4139672" y="4765655"/>
          <a:ext cx="4122638" cy="1612267"/>
        </p:xfrm>
        <a:graphic>
          <a:graphicData uri="http://schemas.openxmlformats.org/drawingml/2006/table">
            <a:tbl>
              <a:tblPr firstRow="1" bandRow="1">
                <a:tableStyleId>{5C22544A-7EE6-4342-B048-85BDC9FD1C3A}</a:tableStyleId>
              </a:tblPr>
              <a:tblGrid>
                <a:gridCol w="2061319">
                  <a:extLst>
                    <a:ext uri="{9D8B030D-6E8A-4147-A177-3AD203B41FA5}">
                      <a16:colId xmlns:a16="http://schemas.microsoft.com/office/drawing/2014/main" val="1155870236"/>
                    </a:ext>
                  </a:extLst>
                </a:gridCol>
                <a:gridCol w="2061319">
                  <a:extLst>
                    <a:ext uri="{9D8B030D-6E8A-4147-A177-3AD203B41FA5}">
                      <a16:colId xmlns:a16="http://schemas.microsoft.com/office/drawing/2014/main" val="1026729211"/>
                    </a:ext>
                  </a:extLst>
                </a:gridCol>
              </a:tblGrid>
              <a:tr h="1612267">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737600"/>
                  </a:ext>
                </a:extLst>
              </a:tr>
            </a:tbl>
          </a:graphicData>
        </a:graphic>
      </p:graphicFrame>
      <p:sp>
        <p:nvSpPr>
          <p:cNvPr id="49" name="Rectangle 48"/>
          <p:cNvSpPr/>
          <p:nvPr/>
        </p:nvSpPr>
        <p:spPr>
          <a:xfrm>
            <a:off x="4357061" y="4930250"/>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p:cNvSpPr/>
          <p:nvPr/>
        </p:nvSpPr>
        <p:spPr>
          <a:xfrm>
            <a:off x="6616171" y="4930250"/>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p:cNvSpPr/>
          <p:nvPr/>
        </p:nvSpPr>
        <p:spPr>
          <a:xfrm>
            <a:off x="4802719" y="4930250"/>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p:cNvSpPr/>
          <p:nvPr/>
        </p:nvSpPr>
        <p:spPr>
          <a:xfrm>
            <a:off x="7061829" y="4930250"/>
            <a:ext cx="114300" cy="127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p:cNvSpPr/>
          <p:nvPr/>
        </p:nvSpPr>
        <p:spPr>
          <a:xfrm>
            <a:off x="5211068" y="600766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p:cNvSpPr/>
          <p:nvPr/>
        </p:nvSpPr>
        <p:spPr>
          <a:xfrm>
            <a:off x="7288014" y="600766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p:cNvSpPr/>
          <p:nvPr/>
        </p:nvSpPr>
        <p:spPr>
          <a:xfrm>
            <a:off x="5518399" y="6001589"/>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 62"/>
          <p:cNvSpPr/>
          <p:nvPr/>
        </p:nvSpPr>
        <p:spPr>
          <a:xfrm>
            <a:off x="7595345" y="6001589"/>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p:cNvSpPr/>
          <p:nvPr/>
        </p:nvSpPr>
        <p:spPr>
          <a:xfrm>
            <a:off x="5211068" y="5669678"/>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p:cNvSpPr/>
          <p:nvPr/>
        </p:nvSpPr>
        <p:spPr>
          <a:xfrm>
            <a:off x="7288363" y="5669678"/>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746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9" grpId="0" animBg="1"/>
      <p:bldP spid="61" grpId="0" animBg="1"/>
      <p:bldP spid="62" grpId="0" animBg="1"/>
      <p:bldP spid="63" grpId="0" animBg="1"/>
      <p:bldP spid="64" grpId="0" animBg="1"/>
      <p:bldP spid="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12"/>
            <a:ext cx="10515600" cy="1325563"/>
          </a:xfrm>
        </p:spPr>
        <p:txBody>
          <a:bodyPr/>
          <a:lstStyle/>
          <a:p>
            <a:pPr algn="ctr"/>
            <a:r>
              <a:rPr lang="en-GB" dirty="0" smtClean="0">
                <a:latin typeface="Letter-join Basic 40" panose="02000505000000020003" pitchFamily="50" charset="0"/>
              </a:rPr>
              <a:t>Calculating Unit Fractions of Amounts</a:t>
            </a:r>
            <a:endParaRPr lang="en-GB" dirty="0">
              <a:latin typeface="Letter-join Basic 40" panose="02000505000000020003" pitchFamily="50" charset="0"/>
            </a:endParaRPr>
          </a:p>
        </p:txBody>
      </p:sp>
      <p:sp>
        <p:nvSpPr>
          <p:cNvPr id="3" name="Content Placeholder 2"/>
          <p:cNvSpPr>
            <a:spLocks noGrp="1"/>
          </p:cNvSpPr>
          <p:nvPr>
            <p:ph idx="1"/>
          </p:nvPr>
        </p:nvSpPr>
        <p:spPr>
          <a:xfrm>
            <a:off x="688974" y="1463161"/>
            <a:ext cx="10664825" cy="534547"/>
          </a:xfrm>
        </p:spPr>
        <p:txBody>
          <a:bodyPr>
            <a:normAutofit/>
          </a:bodyPr>
          <a:lstStyle/>
          <a:p>
            <a:pPr marL="0" indent="0" algn="ctr">
              <a:buNone/>
            </a:pPr>
            <a:r>
              <a:rPr lang="en-US" altLang="en-US" dirty="0">
                <a:latin typeface="Printed Letter-Join" panose="02000503000000020003" pitchFamily="50" charset="0"/>
              </a:rPr>
              <a:t>¼ of 12 = </a:t>
            </a:r>
            <a:r>
              <a:rPr lang="en-US" altLang="en-US" dirty="0" smtClean="0">
                <a:latin typeface="Printed Letter-Join" panose="02000503000000020003" pitchFamily="50" charset="0"/>
              </a:rPr>
              <a:t>3</a:t>
            </a:r>
            <a:endParaRPr lang="en-US" dirty="0">
              <a:latin typeface="Printed Letter-Join" panose="02000503000000020003" pitchFamily="50" charset="0"/>
              <a:ea typeface="PMingLiU-ExtB" panose="02020500000000000000" pitchFamily="18" charset="-120"/>
            </a:endParaRPr>
          </a:p>
        </p:txBody>
      </p:sp>
      <p:graphicFrame>
        <p:nvGraphicFramePr>
          <p:cNvPr id="4" name="Table 3"/>
          <p:cNvGraphicFramePr>
            <a:graphicFrameLocks noGrp="1"/>
          </p:cNvGraphicFramePr>
          <p:nvPr>
            <p:extLst>
              <p:ext uri="{D42A27DB-BD31-4B8C-83A1-F6EECF244321}">
                <p14:modId xmlns:p14="http://schemas.microsoft.com/office/powerpoint/2010/main" val="1141389221"/>
              </p:ext>
            </p:extLst>
          </p:nvPr>
        </p:nvGraphicFramePr>
        <p:xfrm>
          <a:off x="688975" y="2028222"/>
          <a:ext cx="10664824" cy="1612267"/>
        </p:xfrm>
        <a:graphic>
          <a:graphicData uri="http://schemas.openxmlformats.org/drawingml/2006/table">
            <a:tbl>
              <a:tblPr firstRow="1" bandRow="1">
                <a:tableStyleId>{5C22544A-7EE6-4342-B048-85BDC9FD1C3A}</a:tableStyleId>
              </a:tblPr>
              <a:tblGrid>
                <a:gridCol w="2666206">
                  <a:extLst>
                    <a:ext uri="{9D8B030D-6E8A-4147-A177-3AD203B41FA5}">
                      <a16:colId xmlns:a16="http://schemas.microsoft.com/office/drawing/2014/main" val="1155870236"/>
                    </a:ext>
                  </a:extLst>
                </a:gridCol>
                <a:gridCol w="2666206">
                  <a:extLst>
                    <a:ext uri="{9D8B030D-6E8A-4147-A177-3AD203B41FA5}">
                      <a16:colId xmlns:a16="http://schemas.microsoft.com/office/drawing/2014/main" val="1026729211"/>
                    </a:ext>
                  </a:extLst>
                </a:gridCol>
                <a:gridCol w="2666206">
                  <a:extLst>
                    <a:ext uri="{9D8B030D-6E8A-4147-A177-3AD203B41FA5}">
                      <a16:colId xmlns:a16="http://schemas.microsoft.com/office/drawing/2014/main" val="1814334956"/>
                    </a:ext>
                  </a:extLst>
                </a:gridCol>
                <a:gridCol w="2666206">
                  <a:extLst>
                    <a:ext uri="{9D8B030D-6E8A-4147-A177-3AD203B41FA5}">
                      <a16:colId xmlns:a16="http://schemas.microsoft.com/office/drawing/2014/main" val="2312852308"/>
                    </a:ext>
                  </a:extLst>
                </a:gridCol>
              </a:tblGrid>
              <a:tr h="1612267">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737600"/>
                  </a:ext>
                </a:extLst>
              </a:tr>
            </a:tbl>
          </a:graphicData>
        </a:graphic>
      </p:graphicFrame>
      <p:sp>
        <p:nvSpPr>
          <p:cNvPr id="7" name="Oval 6"/>
          <p:cNvSpPr/>
          <p:nvPr/>
        </p:nvSpPr>
        <p:spPr>
          <a:xfrm>
            <a:off x="838200" y="21928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3" name="Oval 52"/>
          <p:cNvSpPr/>
          <p:nvPr/>
        </p:nvSpPr>
        <p:spPr>
          <a:xfrm>
            <a:off x="3524250" y="21928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4" name="Oval 53"/>
          <p:cNvSpPr/>
          <p:nvPr/>
        </p:nvSpPr>
        <p:spPr>
          <a:xfrm>
            <a:off x="6210300" y="21928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Oval 54"/>
          <p:cNvSpPr/>
          <p:nvPr/>
        </p:nvSpPr>
        <p:spPr>
          <a:xfrm>
            <a:off x="8896350" y="21928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6" name="Oval 55"/>
          <p:cNvSpPr/>
          <p:nvPr/>
        </p:nvSpPr>
        <p:spPr>
          <a:xfrm>
            <a:off x="1781175" y="262154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7" name="Oval 56"/>
          <p:cNvSpPr/>
          <p:nvPr/>
        </p:nvSpPr>
        <p:spPr>
          <a:xfrm>
            <a:off x="4467225" y="262154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8" name="Oval 57"/>
          <p:cNvSpPr/>
          <p:nvPr/>
        </p:nvSpPr>
        <p:spPr>
          <a:xfrm>
            <a:off x="7153275" y="262154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0" name="Oval 59"/>
          <p:cNvSpPr/>
          <p:nvPr/>
        </p:nvSpPr>
        <p:spPr>
          <a:xfrm>
            <a:off x="9839325" y="262154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6" name="Oval 65"/>
          <p:cNvSpPr/>
          <p:nvPr/>
        </p:nvSpPr>
        <p:spPr>
          <a:xfrm>
            <a:off x="2600325" y="313101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7" name="Oval 66"/>
          <p:cNvSpPr/>
          <p:nvPr/>
        </p:nvSpPr>
        <p:spPr>
          <a:xfrm>
            <a:off x="5286375" y="313101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8" name="Oval 67"/>
          <p:cNvSpPr/>
          <p:nvPr/>
        </p:nvSpPr>
        <p:spPr>
          <a:xfrm>
            <a:off x="7972425" y="313101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9" name="Oval 68"/>
          <p:cNvSpPr/>
          <p:nvPr/>
        </p:nvSpPr>
        <p:spPr>
          <a:xfrm>
            <a:off x="10658475" y="313101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3" name="Oval 22"/>
          <p:cNvSpPr/>
          <p:nvPr/>
        </p:nvSpPr>
        <p:spPr>
          <a:xfrm>
            <a:off x="409575" y="1626170"/>
            <a:ext cx="3019425" cy="2290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323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 grpId="0" animBg="1"/>
      <p:bldP spid="54" grpId="0" animBg="1"/>
      <p:bldP spid="55" grpId="0" animBg="1"/>
      <p:bldP spid="56" grpId="0" animBg="1"/>
      <p:bldP spid="57" grpId="0" animBg="1"/>
      <p:bldP spid="58" grpId="0" animBg="1"/>
      <p:bldP spid="60" grpId="0" animBg="1"/>
      <p:bldP spid="66" grpId="0" animBg="1"/>
      <p:bldP spid="67" grpId="0" animBg="1"/>
      <p:bldP spid="68" grpId="0" animBg="1"/>
      <p:bldP spid="69"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5795"/>
            <a:ext cx="10515600" cy="1325563"/>
          </a:xfrm>
        </p:spPr>
        <p:txBody>
          <a:bodyPr anchor="t"/>
          <a:lstStyle/>
          <a:p>
            <a:pPr algn="ctr"/>
            <a:r>
              <a:rPr lang="en-GB" dirty="0" smtClean="0">
                <a:latin typeface="Letter-join Basic 40" panose="02000505000000020003" pitchFamily="50" charset="0"/>
              </a:rPr>
              <a:t>Year 2 Maths Curriculum</a:t>
            </a:r>
            <a:endParaRPr lang="en-GB" dirty="0">
              <a:latin typeface="Letter-join Basic 40" panose="02000505000000020003" pitchFamily="50" charset="0"/>
            </a:endParaRPr>
          </a:p>
        </p:txBody>
      </p:sp>
      <p:sp>
        <p:nvSpPr>
          <p:cNvPr id="3" name="Content Placeholder 2"/>
          <p:cNvSpPr>
            <a:spLocks noGrp="1"/>
          </p:cNvSpPr>
          <p:nvPr>
            <p:ph idx="1"/>
          </p:nvPr>
        </p:nvSpPr>
        <p:spPr>
          <a:xfrm>
            <a:off x="228600" y="1147868"/>
            <a:ext cx="11753850" cy="5703651"/>
          </a:xfrm>
        </p:spPr>
        <p:txBody>
          <a:bodyPr>
            <a:noAutofit/>
          </a:bodyPr>
          <a:lstStyle/>
          <a:p>
            <a:r>
              <a:rPr lang="en-GB" sz="2400" dirty="0" smtClean="0">
                <a:latin typeface="Printed Letter-Join" panose="02000503000000020003" pitchFamily="50" charset="0"/>
              </a:rPr>
              <a:t>Building on from the Maths taught in Reception and Year 1:</a:t>
            </a:r>
          </a:p>
          <a:p>
            <a:pPr>
              <a:buFontTx/>
              <a:buChar char="-"/>
            </a:pPr>
            <a:r>
              <a:rPr lang="en-GB" sz="2400" dirty="0" smtClean="0">
                <a:latin typeface="Printed Letter-Join" panose="02000503000000020003" pitchFamily="50" charset="0"/>
              </a:rPr>
              <a:t>Place value (0-120)</a:t>
            </a:r>
            <a:r>
              <a:rPr lang="en-US" sz="2400" dirty="0">
                <a:latin typeface="Printed Letter-Join" panose="02000503000000020003" pitchFamily="50" charset="0"/>
              </a:rPr>
              <a:t> </a:t>
            </a:r>
            <a:endParaRPr lang="en-US" sz="2400" dirty="0" smtClean="0">
              <a:latin typeface="Printed Letter-Join" panose="02000503000000020003" pitchFamily="50" charset="0"/>
            </a:endParaRPr>
          </a:p>
          <a:p>
            <a:pPr>
              <a:buFontTx/>
              <a:buChar char="-"/>
            </a:pPr>
            <a:r>
              <a:rPr lang="en-US" sz="2400" dirty="0" smtClean="0">
                <a:latin typeface="Printed Letter-Join" panose="02000503000000020003" pitchFamily="50" charset="0"/>
              </a:rPr>
              <a:t>Identifying number patterns</a:t>
            </a:r>
          </a:p>
          <a:p>
            <a:pPr>
              <a:buFontTx/>
              <a:buChar char="-"/>
            </a:pPr>
            <a:r>
              <a:rPr lang="en-US" sz="2400" dirty="0" smtClean="0">
                <a:latin typeface="Printed Letter-Join" panose="02000503000000020003" pitchFamily="50" charset="0"/>
              </a:rPr>
              <a:t>Identifying odd </a:t>
            </a:r>
            <a:r>
              <a:rPr lang="en-US" sz="2400" dirty="0">
                <a:latin typeface="Printed Letter-Join" panose="02000503000000020003" pitchFamily="50" charset="0"/>
              </a:rPr>
              <a:t>and even </a:t>
            </a:r>
            <a:r>
              <a:rPr lang="en-US" sz="2400" dirty="0" smtClean="0">
                <a:latin typeface="Printed Letter-Join" panose="02000503000000020003" pitchFamily="50" charset="0"/>
              </a:rPr>
              <a:t>numbers</a:t>
            </a:r>
          </a:p>
          <a:p>
            <a:pPr>
              <a:buFontTx/>
              <a:buChar char="-"/>
            </a:pPr>
            <a:r>
              <a:rPr lang="en-US" sz="2400" dirty="0" smtClean="0">
                <a:latin typeface="Printed Letter-Join" panose="02000503000000020003" pitchFamily="50" charset="0"/>
              </a:rPr>
              <a:t>2</a:t>
            </a:r>
            <a:r>
              <a:rPr lang="en-US" sz="2400" dirty="0">
                <a:latin typeface="Printed Letter-Join" panose="02000503000000020003" pitchFamily="50" charset="0"/>
              </a:rPr>
              <a:t>, 5 and </a:t>
            </a:r>
            <a:r>
              <a:rPr lang="en-US" sz="2400" dirty="0" smtClean="0">
                <a:latin typeface="Printed Letter-Join" panose="02000503000000020003" pitchFamily="50" charset="0"/>
              </a:rPr>
              <a:t>10 times table moving on to 3 times table (using the x and ÷ symbols)</a:t>
            </a:r>
            <a:endParaRPr lang="en-US" sz="2400" dirty="0">
              <a:latin typeface="Printed Letter-Join" panose="02000503000000020003" pitchFamily="50" charset="0"/>
            </a:endParaRPr>
          </a:p>
          <a:p>
            <a:pPr>
              <a:buFontTx/>
              <a:buChar char="-"/>
            </a:pPr>
            <a:r>
              <a:rPr lang="en-US" sz="2400" dirty="0" smtClean="0">
                <a:latin typeface="Printed Letter-Join" panose="02000503000000020003" pitchFamily="50" charset="0"/>
              </a:rPr>
              <a:t>Adding </a:t>
            </a:r>
            <a:r>
              <a:rPr lang="en-US" sz="2400" dirty="0">
                <a:latin typeface="Printed Letter-Join" panose="02000503000000020003" pitchFamily="50" charset="0"/>
              </a:rPr>
              <a:t>and </a:t>
            </a:r>
            <a:r>
              <a:rPr lang="en-US" sz="2400" dirty="0" smtClean="0">
                <a:latin typeface="Printed Letter-Join" panose="02000503000000020003" pitchFamily="50" charset="0"/>
              </a:rPr>
              <a:t>subtracting two digit and single digit numbers </a:t>
            </a:r>
            <a:r>
              <a:rPr lang="en-US" sz="2400" dirty="0">
                <a:latin typeface="Printed Letter-Join" panose="02000503000000020003" pitchFamily="50" charset="0"/>
              </a:rPr>
              <a:t>(using the </a:t>
            </a:r>
            <a:r>
              <a:rPr lang="en-US" sz="2400" dirty="0" smtClean="0">
                <a:latin typeface="Printed Letter-Join" panose="02000503000000020003" pitchFamily="50" charset="0"/>
              </a:rPr>
              <a:t>+ </a:t>
            </a:r>
            <a:r>
              <a:rPr lang="en-US" sz="2400" dirty="0">
                <a:latin typeface="Printed Letter-Join" panose="02000503000000020003" pitchFamily="50" charset="0"/>
              </a:rPr>
              <a:t>and </a:t>
            </a:r>
            <a:r>
              <a:rPr lang="en-US" sz="2400" dirty="0" smtClean="0">
                <a:latin typeface="Printed Letter-Join" panose="02000503000000020003" pitchFamily="50" charset="0"/>
              </a:rPr>
              <a:t>–symbols)</a:t>
            </a:r>
            <a:endParaRPr lang="en-US" sz="2400" dirty="0">
              <a:latin typeface="Printed Letter-Join" panose="02000503000000020003" pitchFamily="50" charset="0"/>
            </a:endParaRPr>
          </a:p>
          <a:p>
            <a:pPr>
              <a:buFontTx/>
              <a:buChar char="-"/>
            </a:pPr>
            <a:r>
              <a:rPr lang="en-US" sz="2400" dirty="0" smtClean="0">
                <a:latin typeface="Printed Letter-Join" panose="02000503000000020003" pitchFamily="50" charset="0"/>
              </a:rPr>
              <a:t>Measure: weight, length, telling the time (quarter of an hour/5 minute increments) </a:t>
            </a:r>
            <a:endParaRPr lang="en-US" sz="2400" dirty="0">
              <a:latin typeface="Printed Letter-Join" panose="02000503000000020003" pitchFamily="50" charset="0"/>
            </a:endParaRPr>
          </a:p>
          <a:p>
            <a:pPr>
              <a:buFontTx/>
              <a:buChar char="-"/>
            </a:pPr>
            <a:r>
              <a:rPr lang="en-US" sz="2400" dirty="0" smtClean="0">
                <a:latin typeface="Printed Letter-Join" panose="02000503000000020003" pitchFamily="50" charset="0"/>
              </a:rPr>
              <a:t>Statistics: creating and interpreting graphs (pictograms, bar charts, tally charts etc.)</a:t>
            </a:r>
            <a:endParaRPr lang="en-US" sz="2400" dirty="0">
              <a:latin typeface="Printed Letter-Join" panose="02000503000000020003" pitchFamily="50" charset="0"/>
            </a:endParaRPr>
          </a:p>
          <a:p>
            <a:pPr>
              <a:buFontTx/>
              <a:buChar char="-"/>
            </a:pPr>
            <a:r>
              <a:rPr lang="en-US" sz="2400" dirty="0" smtClean="0">
                <a:latin typeface="Printed Letter-Join" panose="02000503000000020003" pitchFamily="50" charset="0"/>
              </a:rPr>
              <a:t>Halving &amp; doubling</a:t>
            </a:r>
          </a:p>
          <a:p>
            <a:pPr>
              <a:buFontTx/>
              <a:buChar char="-"/>
            </a:pPr>
            <a:r>
              <a:rPr lang="en-US" sz="2400" dirty="0" smtClean="0">
                <a:latin typeface="Printed Letter-Join" panose="02000503000000020003" pitchFamily="50" charset="0"/>
              </a:rPr>
              <a:t>Calculating </a:t>
            </a:r>
            <a:r>
              <a:rPr lang="en-GB" sz="2400" baseline="30000" dirty="0" smtClean="0">
                <a:latin typeface="Printed Letter-Join" panose="02000503000000020003" pitchFamily="50" charset="0"/>
              </a:rPr>
              <a:t>1</a:t>
            </a:r>
            <a:r>
              <a:rPr lang="en-US" sz="2400" dirty="0" smtClean="0">
                <a:latin typeface="Printed Letter-Join" panose="02000503000000020003" pitchFamily="50" charset="0"/>
              </a:rPr>
              <a:t>/</a:t>
            </a:r>
            <a:r>
              <a:rPr lang="en-GB" sz="2400" baseline="-25000" dirty="0" smtClean="0">
                <a:latin typeface="Printed Letter-Join" panose="02000503000000020003" pitchFamily="50" charset="0"/>
              </a:rPr>
              <a:t>2 </a:t>
            </a:r>
            <a:r>
              <a:rPr lang="en-GB" sz="2400" baseline="30000" dirty="0">
                <a:latin typeface="Printed Letter-Join" panose="02000503000000020003" pitchFamily="50" charset="0"/>
              </a:rPr>
              <a:t>1</a:t>
            </a:r>
            <a:r>
              <a:rPr lang="en-US" sz="2400" dirty="0" smtClean="0">
                <a:latin typeface="Printed Letter-Join" panose="02000503000000020003" pitchFamily="50" charset="0"/>
              </a:rPr>
              <a:t>/</a:t>
            </a:r>
            <a:r>
              <a:rPr lang="en-GB" sz="2400" baseline="-25000" dirty="0" smtClean="0">
                <a:latin typeface="Printed Letter-Join" panose="02000503000000020003" pitchFamily="50" charset="0"/>
              </a:rPr>
              <a:t>3</a:t>
            </a:r>
            <a:r>
              <a:rPr lang="en-GB" sz="2400" dirty="0" smtClean="0">
                <a:latin typeface="Printed Letter-Join" panose="02000503000000020003" pitchFamily="50" charset="0"/>
              </a:rPr>
              <a:t> </a:t>
            </a:r>
            <a:r>
              <a:rPr lang="en-GB" sz="2400" baseline="30000" dirty="0">
                <a:latin typeface="Printed Letter-Join" panose="02000503000000020003" pitchFamily="50" charset="0"/>
              </a:rPr>
              <a:t>1</a:t>
            </a:r>
            <a:r>
              <a:rPr lang="en-US" sz="2400" dirty="0" smtClean="0">
                <a:latin typeface="Printed Letter-Join" panose="02000503000000020003" pitchFamily="50" charset="0"/>
              </a:rPr>
              <a:t>/</a:t>
            </a:r>
            <a:r>
              <a:rPr lang="en-GB" sz="2400" baseline="-25000" dirty="0" smtClean="0">
                <a:latin typeface="Printed Letter-Join" panose="02000503000000020003" pitchFamily="50" charset="0"/>
              </a:rPr>
              <a:t>4 </a:t>
            </a:r>
            <a:r>
              <a:rPr lang="en-GB" sz="2400" baseline="30000" dirty="0" smtClean="0">
                <a:latin typeface="Printed Letter-Join" panose="02000503000000020003" pitchFamily="50" charset="0"/>
              </a:rPr>
              <a:t>2</a:t>
            </a:r>
            <a:r>
              <a:rPr lang="en-US" sz="2400" dirty="0" smtClean="0">
                <a:latin typeface="Printed Letter-Join" panose="02000503000000020003" pitchFamily="50" charset="0"/>
              </a:rPr>
              <a:t>/</a:t>
            </a:r>
            <a:r>
              <a:rPr lang="en-GB" sz="2400" baseline="-25000" dirty="0" smtClean="0">
                <a:latin typeface="Printed Letter-Join" panose="02000503000000020003" pitchFamily="50" charset="0"/>
              </a:rPr>
              <a:t>3</a:t>
            </a:r>
            <a:r>
              <a:rPr lang="en-US" sz="2400" dirty="0" smtClean="0">
                <a:latin typeface="Printed Letter-Join" panose="02000503000000020003" pitchFamily="50" charset="0"/>
              </a:rPr>
              <a:t> </a:t>
            </a:r>
            <a:r>
              <a:rPr lang="en-GB" sz="2400" baseline="30000" dirty="0" smtClean="0">
                <a:latin typeface="Printed Letter-Join" panose="02000503000000020003" pitchFamily="50" charset="0"/>
              </a:rPr>
              <a:t>2</a:t>
            </a:r>
            <a:r>
              <a:rPr lang="en-US" sz="2400" dirty="0" smtClean="0">
                <a:latin typeface="Printed Letter-Join" panose="02000503000000020003" pitchFamily="50" charset="0"/>
              </a:rPr>
              <a:t>/</a:t>
            </a:r>
            <a:r>
              <a:rPr lang="en-GB" sz="2400" baseline="-25000" dirty="0" smtClean="0">
                <a:latin typeface="Printed Letter-Join" panose="02000503000000020003" pitchFamily="50" charset="0"/>
              </a:rPr>
              <a:t>4</a:t>
            </a:r>
            <a:r>
              <a:rPr lang="en-US" sz="2400" dirty="0" smtClean="0">
                <a:latin typeface="Printed Letter-Join" panose="02000503000000020003" pitchFamily="50" charset="0"/>
              </a:rPr>
              <a:t> </a:t>
            </a:r>
            <a:r>
              <a:rPr lang="en-GB" sz="2400" baseline="30000" dirty="0" smtClean="0">
                <a:latin typeface="Printed Letter-Join" panose="02000503000000020003" pitchFamily="50" charset="0"/>
              </a:rPr>
              <a:t>3</a:t>
            </a:r>
            <a:r>
              <a:rPr lang="en-US" sz="2400" dirty="0" smtClean="0">
                <a:latin typeface="Printed Letter-Join" panose="02000503000000020003" pitchFamily="50" charset="0"/>
              </a:rPr>
              <a:t>/</a:t>
            </a:r>
            <a:r>
              <a:rPr lang="en-GB" sz="2400" baseline="-25000" dirty="0">
                <a:latin typeface="Printed Letter-Join" panose="02000503000000020003" pitchFamily="50" charset="0"/>
              </a:rPr>
              <a:t>4</a:t>
            </a:r>
            <a:r>
              <a:rPr lang="en-US" sz="2400" dirty="0">
                <a:latin typeface="Printed Letter-Join" panose="02000503000000020003" pitchFamily="50" charset="0"/>
              </a:rPr>
              <a:t> of </a:t>
            </a:r>
            <a:r>
              <a:rPr lang="en-US" sz="2400" dirty="0" smtClean="0">
                <a:latin typeface="Printed Letter-Join" panose="02000503000000020003" pitchFamily="50" charset="0"/>
              </a:rPr>
              <a:t>a number (including multiples of 10)</a:t>
            </a:r>
          </a:p>
          <a:p>
            <a:pPr>
              <a:buFontTx/>
              <a:buChar char="-"/>
            </a:pPr>
            <a:r>
              <a:rPr lang="en-US" sz="2400" dirty="0" smtClean="0">
                <a:latin typeface="Printed Letter-Join" panose="02000503000000020003" pitchFamily="50" charset="0"/>
              </a:rPr>
              <a:t>2D and 3D shapes (right angles and lines of symmetry in 2D shapes)</a:t>
            </a:r>
          </a:p>
          <a:p>
            <a:pPr>
              <a:buFontTx/>
              <a:buChar char="-"/>
            </a:pPr>
            <a:r>
              <a:rPr lang="en-US" sz="2400" dirty="0" smtClean="0">
                <a:latin typeface="Printed Letter-Join" panose="02000503000000020003" pitchFamily="50" charset="0"/>
              </a:rPr>
              <a:t>Position and direction (clockwise and anticlockwise)</a:t>
            </a:r>
            <a:endParaRPr lang="en-US" sz="2400" dirty="0">
              <a:latin typeface="Printed Letter-Join" panose="02000503000000020003" pitchFamily="50" charset="0"/>
            </a:endParaRPr>
          </a:p>
        </p:txBody>
      </p:sp>
    </p:spTree>
    <p:extLst>
      <p:ext uri="{BB962C8B-B14F-4D97-AF65-F5344CB8AC3E}">
        <p14:creationId xmlns:p14="http://schemas.microsoft.com/office/powerpoint/2010/main" val="1427116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12"/>
            <a:ext cx="10515600" cy="1325563"/>
          </a:xfrm>
        </p:spPr>
        <p:txBody>
          <a:bodyPr/>
          <a:lstStyle/>
          <a:p>
            <a:pPr algn="ctr"/>
            <a:r>
              <a:rPr lang="en-GB" dirty="0" smtClean="0">
                <a:latin typeface="Letter-join Basic 40" panose="02000505000000020003" pitchFamily="50" charset="0"/>
              </a:rPr>
              <a:t>Calculating Unit Fractions of Amounts</a:t>
            </a:r>
            <a:endParaRPr lang="en-GB" dirty="0">
              <a:latin typeface="Letter-join Basic 40" panose="02000505000000020003" pitchFamily="50" charset="0"/>
            </a:endParaRPr>
          </a:p>
        </p:txBody>
      </p:sp>
      <p:sp>
        <p:nvSpPr>
          <p:cNvPr id="3" name="Content Placeholder 2"/>
          <p:cNvSpPr>
            <a:spLocks noGrp="1"/>
          </p:cNvSpPr>
          <p:nvPr>
            <p:ph idx="1"/>
          </p:nvPr>
        </p:nvSpPr>
        <p:spPr>
          <a:xfrm>
            <a:off x="688974" y="1463161"/>
            <a:ext cx="10664825" cy="534547"/>
          </a:xfrm>
        </p:spPr>
        <p:txBody>
          <a:bodyPr>
            <a:normAutofit/>
          </a:bodyPr>
          <a:lstStyle/>
          <a:p>
            <a:pPr marL="0" indent="0" algn="ctr">
              <a:buNone/>
            </a:pPr>
            <a:r>
              <a:rPr lang="en-US" altLang="en-US" dirty="0">
                <a:latin typeface="Printed Letter-Join" panose="02000503000000020003" pitchFamily="50" charset="0"/>
              </a:rPr>
              <a:t>¼ of 12 = </a:t>
            </a:r>
            <a:r>
              <a:rPr lang="en-US" altLang="en-US" dirty="0" smtClean="0">
                <a:latin typeface="Printed Letter-Join" panose="02000503000000020003" pitchFamily="50" charset="0"/>
              </a:rPr>
              <a:t>3</a:t>
            </a:r>
            <a:endParaRPr lang="en-US" dirty="0">
              <a:latin typeface="Printed Letter-Join" panose="02000503000000020003" pitchFamily="50" charset="0"/>
              <a:ea typeface="PMingLiU-ExtB" panose="02020500000000000000" pitchFamily="18" charset="-120"/>
            </a:endParaRPr>
          </a:p>
        </p:txBody>
      </p:sp>
      <p:graphicFrame>
        <p:nvGraphicFramePr>
          <p:cNvPr id="4" name="Table 3"/>
          <p:cNvGraphicFramePr>
            <a:graphicFrameLocks noGrp="1"/>
          </p:cNvGraphicFramePr>
          <p:nvPr>
            <p:extLst>
              <p:ext uri="{D42A27DB-BD31-4B8C-83A1-F6EECF244321}">
                <p14:modId xmlns:p14="http://schemas.microsoft.com/office/powerpoint/2010/main" val="1141389221"/>
              </p:ext>
            </p:extLst>
          </p:nvPr>
        </p:nvGraphicFramePr>
        <p:xfrm>
          <a:off x="688975" y="2028222"/>
          <a:ext cx="10664824" cy="1612267"/>
        </p:xfrm>
        <a:graphic>
          <a:graphicData uri="http://schemas.openxmlformats.org/drawingml/2006/table">
            <a:tbl>
              <a:tblPr firstRow="1" bandRow="1">
                <a:tableStyleId>{5C22544A-7EE6-4342-B048-85BDC9FD1C3A}</a:tableStyleId>
              </a:tblPr>
              <a:tblGrid>
                <a:gridCol w="2666206">
                  <a:extLst>
                    <a:ext uri="{9D8B030D-6E8A-4147-A177-3AD203B41FA5}">
                      <a16:colId xmlns:a16="http://schemas.microsoft.com/office/drawing/2014/main" val="1155870236"/>
                    </a:ext>
                  </a:extLst>
                </a:gridCol>
                <a:gridCol w="2666206">
                  <a:extLst>
                    <a:ext uri="{9D8B030D-6E8A-4147-A177-3AD203B41FA5}">
                      <a16:colId xmlns:a16="http://schemas.microsoft.com/office/drawing/2014/main" val="1026729211"/>
                    </a:ext>
                  </a:extLst>
                </a:gridCol>
                <a:gridCol w="2666206">
                  <a:extLst>
                    <a:ext uri="{9D8B030D-6E8A-4147-A177-3AD203B41FA5}">
                      <a16:colId xmlns:a16="http://schemas.microsoft.com/office/drawing/2014/main" val="1814334956"/>
                    </a:ext>
                  </a:extLst>
                </a:gridCol>
                <a:gridCol w="2666206">
                  <a:extLst>
                    <a:ext uri="{9D8B030D-6E8A-4147-A177-3AD203B41FA5}">
                      <a16:colId xmlns:a16="http://schemas.microsoft.com/office/drawing/2014/main" val="2312852308"/>
                    </a:ext>
                  </a:extLst>
                </a:gridCol>
              </a:tblGrid>
              <a:tr h="1612267">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737600"/>
                  </a:ext>
                </a:extLst>
              </a:tr>
            </a:tbl>
          </a:graphicData>
        </a:graphic>
      </p:graphicFrame>
      <p:sp>
        <p:nvSpPr>
          <p:cNvPr id="7" name="Oval 6"/>
          <p:cNvSpPr/>
          <p:nvPr/>
        </p:nvSpPr>
        <p:spPr>
          <a:xfrm>
            <a:off x="838200" y="21928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3" name="Oval 52"/>
          <p:cNvSpPr/>
          <p:nvPr/>
        </p:nvSpPr>
        <p:spPr>
          <a:xfrm>
            <a:off x="3524250" y="21928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4" name="Oval 53"/>
          <p:cNvSpPr/>
          <p:nvPr/>
        </p:nvSpPr>
        <p:spPr>
          <a:xfrm>
            <a:off x="6210300" y="21928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Oval 54"/>
          <p:cNvSpPr/>
          <p:nvPr/>
        </p:nvSpPr>
        <p:spPr>
          <a:xfrm>
            <a:off x="8896350" y="21928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6" name="Oval 55"/>
          <p:cNvSpPr/>
          <p:nvPr/>
        </p:nvSpPr>
        <p:spPr>
          <a:xfrm>
            <a:off x="1781175" y="262154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7" name="Oval 56"/>
          <p:cNvSpPr/>
          <p:nvPr/>
        </p:nvSpPr>
        <p:spPr>
          <a:xfrm>
            <a:off x="4467225" y="262154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8" name="Oval 57"/>
          <p:cNvSpPr/>
          <p:nvPr/>
        </p:nvSpPr>
        <p:spPr>
          <a:xfrm>
            <a:off x="7153275" y="262154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0" name="Oval 59"/>
          <p:cNvSpPr/>
          <p:nvPr/>
        </p:nvSpPr>
        <p:spPr>
          <a:xfrm>
            <a:off x="9839325" y="262154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6" name="Oval 65"/>
          <p:cNvSpPr/>
          <p:nvPr/>
        </p:nvSpPr>
        <p:spPr>
          <a:xfrm>
            <a:off x="2600325" y="313101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7" name="Oval 66"/>
          <p:cNvSpPr/>
          <p:nvPr/>
        </p:nvSpPr>
        <p:spPr>
          <a:xfrm>
            <a:off x="5286375" y="313101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8" name="Oval 67"/>
          <p:cNvSpPr/>
          <p:nvPr/>
        </p:nvSpPr>
        <p:spPr>
          <a:xfrm>
            <a:off x="7972425" y="313101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9" name="Oval 68"/>
          <p:cNvSpPr/>
          <p:nvPr/>
        </p:nvSpPr>
        <p:spPr>
          <a:xfrm>
            <a:off x="10658475" y="313101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0" name="Content Placeholder 2"/>
          <p:cNvSpPr txBox="1">
            <a:spLocks/>
          </p:cNvSpPr>
          <p:nvPr/>
        </p:nvSpPr>
        <p:spPr>
          <a:xfrm>
            <a:off x="688974" y="4093266"/>
            <a:ext cx="10664825" cy="534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en-US" baseline="30000" dirty="0" smtClean="0">
                <a:latin typeface="Printed Letter-Join" panose="02000503000000020003" pitchFamily="50" charset="0"/>
              </a:rPr>
              <a:t>2</a:t>
            </a:r>
            <a:r>
              <a:rPr lang="en-US" altLang="en-US" dirty="0" smtClean="0">
                <a:latin typeface="Printed Letter-Join" panose="02000503000000020003" pitchFamily="50" charset="0"/>
              </a:rPr>
              <a:t>/</a:t>
            </a:r>
            <a:r>
              <a:rPr lang="en-US" altLang="en-US" baseline="-25000" dirty="0" smtClean="0">
                <a:latin typeface="Printed Letter-Join" panose="02000503000000020003" pitchFamily="50" charset="0"/>
              </a:rPr>
              <a:t>3</a:t>
            </a:r>
            <a:r>
              <a:rPr lang="en-US" altLang="en-US" dirty="0" smtClean="0">
                <a:latin typeface="Printed Letter-Join" panose="02000503000000020003" pitchFamily="50" charset="0"/>
              </a:rPr>
              <a:t> of 15 = 10</a:t>
            </a:r>
            <a:endParaRPr lang="en-US" dirty="0">
              <a:latin typeface="Printed Letter-Join" panose="02000503000000020003" pitchFamily="50" charset="0"/>
              <a:ea typeface="PMingLiU-ExtB" panose="02020500000000000000" pitchFamily="18" charset="-120"/>
            </a:endParaRPr>
          </a:p>
        </p:txBody>
      </p:sp>
      <p:graphicFrame>
        <p:nvGraphicFramePr>
          <p:cNvPr id="71" name="Table 70"/>
          <p:cNvGraphicFramePr>
            <a:graphicFrameLocks noGrp="1"/>
          </p:cNvGraphicFramePr>
          <p:nvPr>
            <p:extLst>
              <p:ext uri="{D42A27DB-BD31-4B8C-83A1-F6EECF244321}">
                <p14:modId xmlns:p14="http://schemas.microsoft.com/office/powerpoint/2010/main" val="807458945"/>
              </p:ext>
            </p:extLst>
          </p:nvPr>
        </p:nvGraphicFramePr>
        <p:xfrm>
          <a:off x="688973" y="4658327"/>
          <a:ext cx="10664826" cy="1612267"/>
        </p:xfrm>
        <a:graphic>
          <a:graphicData uri="http://schemas.openxmlformats.org/drawingml/2006/table">
            <a:tbl>
              <a:tblPr firstRow="1" bandRow="1">
                <a:tableStyleId>{5C22544A-7EE6-4342-B048-85BDC9FD1C3A}</a:tableStyleId>
              </a:tblPr>
              <a:tblGrid>
                <a:gridCol w="3554942">
                  <a:extLst>
                    <a:ext uri="{9D8B030D-6E8A-4147-A177-3AD203B41FA5}">
                      <a16:colId xmlns:a16="http://schemas.microsoft.com/office/drawing/2014/main" val="1155870236"/>
                    </a:ext>
                  </a:extLst>
                </a:gridCol>
                <a:gridCol w="3554942">
                  <a:extLst>
                    <a:ext uri="{9D8B030D-6E8A-4147-A177-3AD203B41FA5}">
                      <a16:colId xmlns:a16="http://schemas.microsoft.com/office/drawing/2014/main" val="1026729211"/>
                    </a:ext>
                  </a:extLst>
                </a:gridCol>
                <a:gridCol w="3554942">
                  <a:extLst>
                    <a:ext uri="{9D8B030D-6E8A-4147-A177-3AD203B41FA5}">
                      <a16:colId xmlns:a16="http://schemas.microsoft.com/office/drawing/2014/main" val="1814334956"/>
                    </a:ext>
                  </a:extLst>
                </a:gridCol>
              </a:tblGrid>
              <a:tr h="1612267">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9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9737600"/>
                  </a:ext>
                </a:extLst>
              </a:tr>
            </a:tbl>
          </a:graphicData>
        </a:graphic>
      </p:graphicFrame>
      <p:sp>
        <p:nvSpPr>
          <p:cNvPr id="23" name="Oval 22"/>
          <p:cNvSpPr/>
          <p:nvPr/>
        </p:nvSpPr>
        <p:spPr>
          <a:xfrm>
            <a:off x="409575" y="1626170"/>
            <a:ext cx="3019425" cy="2290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864825" y="480402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1" name="Oval 20"/>
          <p:cNvSpPr/>
          <p:nvPr/>
        </p:nvSpPr>
        <p:spPr>
          <a:xfrm>
            <a:off x="4467225" y="480402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2" name="Oval 21"/>
          <p:cNvSpPr/>
          <p:nvPr/>
        </p:nvSpPr>
        <p:spPr>
          <a:xfrm>
            <a:off x="8069625" y="480402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 name="Oval 23"/>
          <p:cNvSpPr/>
          <p:nvPr/>
        </p:nvSpPr>
        <p:spPr>
          <a:xfrm>
            <a:off x="3543300" y="480402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5" name="Oval 24"/>
          <p:cNvSpPr/>
          <p:nvPr/>
        </p:nvSpPr>
        <p:spPr>
          <a:xfrm>
            <a:off x="7145700" y="480402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6" name="Oval 25"/>
          <p:cNvSpPr/>
          <p:nvPr/>
        </p:nvSpPr>
        <p:spPr>
          <a:xfrm>
            <a:off x="10748100" y="480402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7" name="Oval 26"/>
          <p:cNvSpPr/>
          <p:nvPr/>
        </p:nvSpPr>
        <p:spPr>
          <a:xfrm>
            <a:off x="2274525" y="5275394"/>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8" name="Oval 27"/>
          <p:cNvSpPr/>
          <p:nvPr/>
        </p:nvSpPr>
        <p:spPr>
          <a:xfrm>
            <a:off x="5876925" y="5275394"/>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9" name="Oval 28"/>
          <p:cNvSpPr/>
          <p:nvPr/>
        </p:nvSpPr>
        <p:spPr>
          <a:xfrm>
            <a:off x="9479325" y="5275394"/>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0" name="Oval 29"/>
          <p:cNvSpPr/>
          <p:nvPr/>
        </p:nvSpPr>
        <p:spPr>
          <a:xfrm>
            <a:off x="864825" y="575736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1" name="Oval 30"/>
          <p:cNvSpPr/>
          <p:nvPr/>
        </p:nvSpPr>
        <p:spPr>
          <a:xfrm>
            <a:off x="4467225" y="575736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2" name="Oval 31"/>
          <p:cNvSpPr/>
          <p:nvPr/>
        </p:nvSpPr>
        <p:spPr>
          <a:xfrm>
            <a:off x="8069625" y="575736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Oval 32"/>
          <p:cNvSpPr/>
          <p:nvPr/>
        </p:nvSpPr>
        <p:spPr>
          <a:xfrm>
            <a:off x="3571875" y="577070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4" name="Oval 33"/>
          <p:cNvSpPr/>
          <p:nvPr/>
        </p:nvSpPr>
        <p:spPr>
          <a:xfrm>
            <a:off x="7174275" y="577070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5" name="Oval 34"/>
          <p:cNvSpPr/>
          <p:nvPr/>
        </p:nvSpPr>
        <p:spPr>
          <a:xfrm>
            <a:off x="10776675" y="5770705"/>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6" name="Oval 35"/>
          <p:cNvSpPr/>
          <p:nvPr/>
        </p:nvSpPr>
        <p:spPr>
          <a:xfrm>
            <a:off x="561975" y="4373353"/>
            <a:ext cx="7658100" cy="2290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3484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211034" y="1595669"/>
            <a:ext cx="4419752" cy="58930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rotWithShape="1">
          <a:blip r:embed="rId3">
            <a:extLst>
              <a:ext uri="{28A0092B-C50C-407E-A947-70E740481C1C}">
                <a14:useLocalDpi xmlns:a14="http://schemas.microsoft.com/office/drawing/2010/main" val="0"/>
              </a:ext>
            </a:extLst>
          </a:blip>
          <a:srcRect l="8448" r="8047" b="7220"/>
          <a:stretch/>
        </p:blipFill>
        <p:spPr bwMode="auto">
          <a:xfrm>
            <a:off x="8268510" y="1157590"/>
            <a:ext cx="3784060" cy="560580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29760" y="136012"/>
            <a:ext cx="11382342" cy="1325563"/>
          </a:xfrm>
        </p:spPr>
        <p:txBody>
          <a:bodyPr/>
          <a:lstStyle/>
          <a:p>
            <a:pPr algn="ctr"/>
            <a:r>
              <a:rPr lang="en-GB" dirty="0" smtClean="0">
                <a:latin typeface="Letter-join Basic 40" panose="02000505000000020003" pitchFamily="50" charset="0"/>
              </a:rPr>
              <a:t>Times Tables</a:t>
            </a:r>
            <a:endParaRPr lang="en-GB" dirty="0">
              <a:latin typeface="Letter-join Basic 40" panose="02000505000000020003" pitchFamily="50" charset="0"/>
            </a:endParaRPr>
          </a:p>
        </p:txBody>
      </p:sp>
      <p:sp>
        <p:nvSpPr>
          <p:cNvPr id="7" name="Content Placeholder 2"/>
          <p:cNvSpPr>
            <a:spLocks noGrp="1"/>
          </p:cNvSpPr>
          <p:nvPr>
            <p:ph idx="1"/>
          </p:nvPr>
        </p:nvSpPr>
        <p:spPr>
          <a:xfrm>
            <a:off x="329760" y="1157590"/>
            <a:ext cx="7511913" cy="5648526"/>
          </a:xfrm>
        </p:spPr>
        <p:txBody>
          <a:bodyPr>
            <a:normAutofit/>
          </a:bodyPr>
          <a:lstStyle/>
          <a:p>
            <a:r>
              <a:rPr lang="en-GB" dirty="0" smtClean="0">
                <a:latin typeface="Printed Letter-Join" panose="02000503000000020003" pitchFamily="50" charset="0"/>
              </a:rPr>
              <a:t>Children complete a times table test each week on a Friday. It is supported at first and then support is taken away each week as children become more confident.</a:t>
            </a:r>
          </a:p>
          <a:p>
            <a:endParaRPr lang="en-GB" dirty="0">
              <a:latin typeface="Printed Letter-Join" panose="02000503000000020003" pitchFamily="50" charset="0"/>
            </a:endParaRPr>
          </a:p>
          <a:p>
            <a:r>
              <a:rPr lang="en-GB" dirty="0" smtClean="0">
                <a:latin typeface="Printed Letter-Join" panose="02000503000000020003" pitchFamily="50" charset="0"/>
              </a:rPr>
              <a:t>The focus is on the </a:t>
            </a:r>
          </a:p>
          <a:p>
            <a:pPr marL="0" indent="0">
              <a:buNone/>
            </a:pPr>
            <a:r>
              <a:rPr lang="en-GB" dirty="0" smtClean="0">
                <a:latin typeface="Printed Letter-Join" panose="02000503000000020003" pitchFamily="50" charset="0"/>
              </a:rPr>
              <a:t>10 times table and we will </a:t>
            </a:r>
          </a:p>
          <a:p>
            <a:pPr marL="0" indent="0">
              <a:buNone/>
            </a:pPr>
            <a:r>
              <a:rPr lang="en-GB" dirty="0" smtClean="0">
                <a:latin typeface="Printed Letter-Join" panose="02000503000000020003" pitchFamily="50" charset="0"/>
              </a:rPr>
              <a:t>then move onto the 2s and 5s. </a:t>
            </a:r>
          </a:p>
          <a:p>
            <a:pPr marL="0" indent="0">
              <a:buNone/>
            </a:pPr>
            <a:endParaRPr lang="en-GB" dirty="0">
              <a:latin typeface="Printed Letter-Join" panose="02000503000000020003" pitchFamily="50" charset="0"/>
            </a:endParaRPr>
          </a:p>
          <a:p>
            <a:r>
              <a:rPr lang="en-GB" dirty="0" smtClean="0">
                <a:latin typeface="Printed Letter-Join" panose="02000503000000020003" pitchFamily="50" charset="0"/>
              </a:rPr>
              <a:t>At the end of the year,                     the test will focus on a mixture                of the 2, 5 and 10 times table.  </a:t>
            </a:r>
          </a:p>
          <a:p>
            <a:pPr marL="0" indent="0">
              <a:buNone/>
            </a:pPr>
            <a:endParaRPr lang="en-GB" dirty="0">
              <a:latin typeface="Printed Letter-Join" panose="02000503000000020003" pitchFamily="50" charset="0"/>
            </a:endParaRPr>
          </a:p>
          <a:p>
            <a:pPr marL="0" indent="0">
              <a:buNone/>
            </a:pPr>
            <a:endParaRPr lang="en-GB" dirty="0">
              <a:latin typeface="Printed Letter-Join" panose="02000503000000020003" pitchFamily="50" charset="0"/>
            </a:endParaRPr>
          </a:p>
          <a:p>
            <a:endParaRPr lang="en-US" dirty="0">
              <a:latin typeface="Printed Letter-Join" panose="02000503000000020003" pitchFamily="50" charset="0"/>
              <a:ea typeface="PMingLiU-ExtB" panose="02020500000000000000" pitchFamily="18" charset="-120"/>
            </a:endParaRPr>
          </a:p>
        </p:txBody>
      </p:sp>
    </p:spTree>
    <p:extLst>
      <p:ext uri="{BB962C8B-B14F-4D97-AF65-F5344CB8AC3E}">
        <p14:creationId xmlns:p14="http://schemas.microsoft.com/office/powerpoint/2010/main" val="2363060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Letter-join Basic 40" panose="02000505000000020003" pitchFamily="50" charset="0"/>
              </a:rPr>
              <a:t>How can you help at home?</a:t>
            </a:r>
            <a:endParaRPr lang="en-GB" dirty="0">
              <a:latin typeface="Letter-join Basic 40" panose="02000505000000020003" pitchFamily="50" charset="0"/>
            </a:endParaRPr>
          </a:p>
        </p:txBody>
      </p:sp>
      <p:sp>
        <p:nvSpPr>
          <p:cNvPr id="3" name="Content Placeholder 2"/>
          <p:cNvSpPr>
            <a:spLocks noGrp="1"/>
          </p:cNvSpPr>
          <p:nvPr>
            <p:ph idx="1"/>
          </p:nvPr>
        </p:nvSpPr>
        <p:spPr>
          <a:xfrm>
            <a:off x="824846" y="1690688"/>
            <a:ext cx="10515600" cy="4351338"/>
          </a:xfrm>
        </p:spPr>
        <p:txBody>
          <a:bodyPr/>
          <a:lstStyle/>
          <a:p>
            <a:r>
              <a:rPr lang="en-GB" dirty="0" smtClean="0">
                <a:latin typeface="Printed Letter-Join" panose="02000503000000020003" pitchFamily="50" charset="0"/>
              </a:rPr>
              <a:t>Times Table </a:t>
            </a:r>
            <a:r>
              <a:rPr lang="en-GB" dirty="0" err="1" smtClean="0">
                <a:latin typeface="Printed Letter-Join" panose="02000503000000020003" pitchFamily="50" charset="0"/>
              </a:rPr>
              <a:t>Rockstars</a:t>
            </a:r>
            <a:r>
              <a:rPr lang="en-GB" dirty="0" smtClean="0">
                <a:latin typeface="Printed Letter-Join" panose="02000503000000020003" pitchFamily="50" charset="0"/>
              </a:rPr>
              <a:t> and </a:t>
            </a:r>
            <a:r>
              <a:rPr lang="en-GB" dirty="0" err="1" smtClean="0">
                <a:latin typeface="Printed Letter-Join" panose="02000503000000020003" pitchFamily="50" charset="0"/>
              </a:rPr>
              <a:t>Numbots</a:t>
            </a:r>
            <a:r>
              <a:rPr lang="en-GB" dirty="0" smtClean="0">
                <a:latin typeface="Printed Letter-Join" panose="02000503000000020003" pitchFamily="50" charset="0"/>
              </a:rPr>
              <a:t> is an excellent resources to support Maths learning at home</a:t>
            </a:r>
            <a:endParaRPr lang="en-GB" dirty="0">
              <a:latin typeface="Printed Letter-Join" panose="02000503000000020003" pitchFamily="50" charset="0"/>
            </a:endParaRPr>
          </a:p>
        </p:txBody>
      </p:sp>
      <p:pic>
        <p:nvPicPr>
          <p:cNvPr id="5" name="Picture 4" descr="A picture containing monitor, screenshot&#10;&#10;Description automatically generated">
            <a:extLst>
              <a:ext uri="{FF2B5EF4-FFF2-40B4-BE49-F238E27FC236}">
                <a16:creationId xmlns:a16="http://schemas.microsoft.com/office/drawing/2014/main" id="{8470BF91-7FA6-554D-8E77-3CC10197C491}"/>
              </a:ext>
            </a:extLst>
          </p:cNvPr>
          <p:cNvPicPr>
            <a:picLocks noChangeAspect="1"/>
          </p:cNvPicPr>
          <p:nvPr/>
        </p:nvPicPr>
        <p:blipFill>
          <a:blip r:embed="rId3"/>
          <a:stretch>
            <a:fillRect/>
          </a:stretch>
        </p:blipFill>
        <p:spPr>
          <a:xfrm>
            <a:off x="481610" y="2642513"/>
            <a:ext cx="5030998" cy="3773249"/>
          </a:xfrm>
          <a:prstGeom prst="rect">
            <a:avLst/>
          </a:prstGeom>
        </p:spPr>
      </p:pic>
      <p:sp>
        <p:nvSpPr>
          <p:cNvPr id="6" name="Content Placeholder 9">
            <a:extLst>
              <a:ext uri="{FF2B5EF4-FFF2-40B4-BE49-F238E27FC236}">
                <a16:creationId xmlns:a16="http://schemas.microsoft.com/office/drawing/2014/main" id="{9503E62E-7358-E94E-8259-6F29AD0B2B2D}"/>
              </a:ext>
            </a:extLst>
          </p:cNvPr>
          <p:cNvSpPr txBox="1">
            <a:spLocks/>
          </p:cNvSpPr>
          <p:nvPr/>
        </p:nvSpPr>
        <p:spPr>
          <a:xfrm>
            <a:off x="5512608" y="2506661"/>
            <a:ext cx="6679392" cy="4489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latin typeface="Printed Letter-Join" panose="02000503000000020003" pitchFamily="50" charset="0"/>
              </a:rPr>
              <a:t>Pupils must play games in the ‘Garage’ (The ‘Studio’ is every times table and is unsuitable for Y2 at this stage.) </a:t>
            </a:r>
          </a:p>
          <a:p>
            <a:r>
              <a:rPr lang="en-US" sz="2400" dirty="0" smtClean="0">
                <a:latin typeface="Printed Letter-Join" panose="02000503000000020003" pitchFamily="50" charset="0"/>
              </a:rPr>
              <a:t>Teachers set the times tables for their classes.</a:t>
            </a:r>
          </a:p>
          <a:p>
            <a:r>
              <a:rPr lang="en-US" sz="2400" dirty="0" smtClean="0">
                <a:latin typeface="Printed Letter-Join" panose="02000503000000020003" pitchFamily="50" charset="0"/>
              </a:rPr>
              <a:t>If you think your child is finding it too easy, let your child’s teacher know.</a:t>
            </a:r>
            <a:endParaRPr lang="en-US" dirty="0" smtClean="0"/>
          </a:p>
          <a:p>
            <a:r>
              <a:rPr lang="en-US" sz="2400" dirty="0" smtClean="0">
                <a:latin typeface="Printed Letter-Join" panose="02000503000000020003" pitchFamily="50" charset="0"/>
              </a:rPr>
              <a:t>Children start with 10 times tables, then 2, 5 and 3. </a:t>
            </a:r>
            <a:endParaRPr lang="en-US" sz="2400" dirty="0" smtClean="0">
              <a:latin typeface="Printed Letter-Join" panose="02000503000000020003" pitchFamily="50" charset="0"/>
            </a:endParaRPr>
          </a:p>
          <a:p>
            <a:r>
              <a:rPr lang="en-US" sz="2400" dirty="0" smtClean="0">
                <a:latin typeface="Printed Letter-Join" panose="02000503000000020003" pitchFamily="50" charset="0"/>
              </a:rPr>
              <a:t>In class, we have a sticker system where children earn more stickers, the more coins they have earnt.</a:t>
            </a:r>
            <a:endParaRPr lang="en-US" sz="2400" dirty="0" smtClean="0">
              <a:latin typeface="Printed Letter-Join" panose="02000503000000020003" pitchFamily="50" charset="0"/>
            </a:endParaRPr>
          </a:p>
        </p:txBody>
      </p:sp>
      <p:pic>
        <p:nvPicPr>
          <p:cNvPr id="1026" name="Picture 2" descr="NumBots | Welcome to the Num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375" y="202765"/>
            <a:ext cx="2173336" cy="11141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e Tables Rock Stars » Elmwood Junior School"/>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backgroundMark x1="59961" y1="4301" x2="47070" y2="4032"/>
                        <a14:backgroundMark x1="22656" y1="2957" x2="24707" y2="10081"/>
                        <a14:backgroundMark x1="44824" y1="2957" x2="42480" y2="10753"/>
                        <a14:backgroundMark x1="38867" y1="1075" x2="27539" y2="1613"/>
                        <a14:backgroundMark x1="42480" y1="12366" x2="41016" y2="16398"/>
                        <a14:backgroundMark x1="49219" y1="9677" x2="49023" y2="13441"/>
                        <a14:backgroundMark x1="61914" y1="10081" x2="61035" y2="11156"/>
                        <a14:backgroundMark x1="41504" y1="15457" x2="40527" y2="18414"/>
                      </a14:backgroundRemoval>
                    </a14:imgEffect>
                  </a14:imgLayer>
                </a14:imgProps>
              </a:ext>
              <a:ext uri="{28A0092B-C50C-407E-A947-70E740481C1C}">
                <a14:useLocalDpi xmlns:a14="http://schemas.microsoft.com/office/drawing/2010/main" val="0"/>
              </a:ext>
            </a:extLst>
          </a:blip>
          <a:srcRect/>
          <a:stretch>
            <a:fillRect/>
          </a:stretch>
        </p:blipFill>
        <p:spPr bwMode="auto">
          <a:xfrm>
            <a:off x="9719581" y="125901"/>
            <a:ext cx="2339405" cy="169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881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7305-46A5-C449-AD58-10DB8F732F81}"/>
              </a:ext>
            </a:extLst>
          </p:cNvPr>
          <p:cNvSpPr>
            <a:spLocks noGrp="1"/>
          </p:cNvSpPr>
          <p:nvPr>
            <p:ph type="title"/>
          </p:nvPr>
        </p:nvSpPr>
        <p:spPr>
          <a:xfrm>
            <a:off x="201477" y="365125"/>
            <a:ext cx="11778095" cy="1325563"/>
          </a:xfrm>
        </p:spPr>
        <p:txBody>
          <a:bodyPr>
            <a:noAutofit/>
          </a:bodyPr>
          <a:lstStyle/>
          <a:p>
            <a:pPr algn="ctr"/>
            <a:r>
              <a:rPr lang="en-US" sz="3200" dirty="0">
                <a:latin typeface="Printed Letter-Join" panose="02000503000000020003" pitchFamily="50" charset="0"/>
              </a:rPr>
              <a:t>If you click ‘Me’ and ‘My Stats’ at the bottom, you can see in green, orange or red, which facts your child is finding tricky</a:t>
            </a:r>
            <a:r>
              <a:rPr lang="en-US" sz="3200" dirty="0" smtClean="0">
                <a:latin typeface="Printed Letter-Join" panose="02000503000000020003" pitchFamily="50" charset="0"/>
              </a:rPr>
              <a:t>. The ‘greener’ the fact, the quicker the child’s recall.</a:t>
            </a:r>
            <a:endParaRPr lang="en-US" sz="3200" dirty="0">
              <a:latin typeface="Printed Letter-Join" panose="02000503000000020003" pitchFamily="50" charset="0"/>
            </a:endParaRPr>
          </a:p>
        </p:txBody>
      </p:sp>
      <p:pic>
        <p:nvPicPr>
          <p:cNvPr id="6" name="Content Placeholder 5" descr="A screenshot of a cell phone&#10;&#10;Description automatically generated">
            <a:extLst>
              <a:ext uri="{FF2B5EF4-FFF2-40B4-BE49-F238E27FC236}">
                <a16:creationId xmlns:a16="http://schemas.microsoft.com/office/drawing/2014/main" id="{4262210D-EA58-4A45-BACF-F3336999616A}"/>
              </a:ext>
            </a:extLst>
          </p:cNvPr>
          <p:cNvPicPr>
            <a:picLocks noGrp="1" noChangeAspect="1"/>
          </p:cNvPicPr>
          <p:nvPr>
            <p:ph idx="1"/>
          </p:nvPr>
        </p:nvPicPr>
        <p:blipFill rotWithShape="1">
          <a:blip r:embed="rId3"/>
          <a:srcRect t="9585"/>
          <a:stretch/>
        </p:blipFill>
        <p:spPr>
          <a:xfrm>
            <a:off x="117837" y="1792572"/>
            <a:ext cx="5909404" cy="4007235"/>
          </a:xfrm>
        </p:spPr>
      </p:pic>
      <p:pic>
        <p:nvPicPr>
          <p:cNvPr id="4" name="Content Placeholder 4" descr="A screenshot of a computer&#10;&#10;Description automatically generated">
            <a:extLst>
              <a:ext uri="{FF2B5EF4-FFF2-40B4-BE49-F238E27FC236}">
                <a16:creationId xmlns:a16="http://schemas.microsoft.com/office/drawing/2014/main" id="{A3DEE70E-C973-AB4E-9FFF-0F1975135E42}"/>
              </a:ext>
            </a:extLst>
          </p:cNvPr>
          <p:cNvPicPr>
            <a:picLocks noChangeAspect="1"/>
          </p:cNvPicPr>
          <p:nvPr/>
        </p:nvPicPr>
        <p:blipFill rotWithShape="1">
          <a:blip r:embed="rId4"/>
          <a:srcRect t="9155"/>
          <a:stretch/>
        </p:blipFill>
        <p:spPr>
          <a:xfrm>
            <a:off x="6110881" y="1792572"/>
            <a:ext cx="5889048" cy="4012412"/>
          </a:xfrm>
          <a:prstGeom prst="rect">
            <a:avLst/>
          </a:prstGeom>
        </p:spPr>
      </p:pic>
      <p:sp>
        <p:nvSpPr>
          <p:cNvPr id="7" name="TextBox 6">
            <a:extLst>
              <a:ext uri="{FF2B5EF4-FFF2-40B4-BE49-F238E27FC236}">
                <a16:creationId xmlns:a16="http://schemas.microsoft.com/office/drawing/2014/main" id="{3CE49D3D-E1F0-694A-9FED-6E7D234F2AFE}"/>
              </a:ext>
            </a:extLst>
          </p:cNvPr>
          <p:cNvSpPr txBox="1"/>
          <p:nvPr/>
        </p:nvSpPr>
        <p:spPr>
          <a:xfrm>
            <a:off x="117837" y="5848897"/>
            <a:ext cx="5909404" cy="707886"/>
          </a:xfrm>
          <a:prstGeom prst="rect">
            <a:avLst/>
          </a:prstGeom>
          <a:noFill/>
        </p:spPr>
        <p:txBody>
          <a:bodyPr wrap="square" rtlCol="0">
            <a:spAutoFit/>
          </a:bodyPr>
          <a:lstStyle/>
          <a:p>
            <a:pPr algn="ctr"/>
            <a:r>
              <a:rPr lang="en-US" sz="2000" dirty="0">
                <a:latin typeface="Printed Letter-Join" panose="02000503000000020003" pitchFamily="50" charset="0"/>
              </a:rPr>
              <a:t>This child is just starting to learn the 10x table. </a:t>
            </a:r>
            <a:endParaRPr lang="en-US" sz="2000" dirty="0" smtClean="0">
              <a:latin typeface="Printed Letter-Join" panose="02000503000000020003" pitchFamily="50" charset="0"/>
            </a:endParaRPr>
          </a:p>
          <a:p>
            <a:pPr algn="ctr"/>
            <a:r>
              <a:rPr lang="en-US" sz="2000" dirty="0" smtClean="0">
                <a:latin typeface="Printed Letter-Join" panose="02000503000000020003" pitchFamily="50" charset="0"/>
              </a:rPr>
              <a:t>Higher </a:t>
            </a:r>
            <a:r>
              <a:rPr lang="en-US" sz="2000" dirty="0">
                <a:latin typeface="Printed Letter-Join" panose="02000503000000020003" pitchFamily="50" charset="0"/>
              </a:rPr>
              <a:t>numbers x 10 still need </a:t>
            </a:r>
            <a:r>
              <a:rPr lang="en-US" sz="2000" dirty="0" smtClean="0">
                <a:latin typeface="Printed Letter-Join" panose="02000503000000020003" pitchFamily="50" charset="0"/>
              </a:rPr>
              <a:t>practicing.</a:t>
            </a:r>
            <a:endParaRPr lang="en-US" sz="2000" dirty="0">
              <a:latin typeface="Printed Letter-Join" panose="02000503000000020003" pitchFamily="50" charset="0"/>
            </a:endParaRPr>
          </a:p>
        </p:txBody>
      </p:sp>
      <p:sp>
        <p:nvSpPr>
          <p:cNvPr id="8" name="TextBox 7">
            <a:extLst>
              <a:ext uri="{FF2B5EF4-FFF2-40B4-BE49-F238E27FC236}">
                <a16:creationId xmlns:a16="http://schemas.microsoft.com/office/drawing/2014/main" id="{32E01D1F-DE8D-F54A-9D5E-5CD8028ABA13}"/>
              </a:ext>
            </a:extLst>
          </p:cNvPr>
          <p:cNvSpPr txBox="1"/>
          <p:nvPr/>
        </p:nvSpPr>
        <p:spPr>
          <a:xfrm>
            <a:off x="6110880" y="5829895"/>
            <a:ext cx="5868691" cy="1015663"/>
          </a:xfrm>
          <a:prstGeom prst="rect">
            <a:avLst/>
          </a:prstGeom>
          <a:noFill/>
        </p:spPr>
        <p:txBody>
          <a:bodyPr wrap="square" rtlCol="0">
            <a:spAutoFit/>
          </a:bodyPr>
          <a:lstStyle/>
          <a:p>
            <a:pPr algn="ctr"/>
            <a:r>
              <a:rPr lang="en-US" sz="2000" dirty="0" smtClean="0">
                <a:latin typeface="Printed Letter-Join" panose="02000503000000020003" pitchFamily="50" charset="0"/>
              </a:rPr>
              <a:t>This </a:t>
            </a:r>
            <a:r>
              <a:rPr lang="en-US" sz="2000" dirty="0">
                <a:latin typeface="Printed Letter-Join" panose="02000503000000020003" pitchFamily="50" charset="0"/>
              </a:rPr>
              <a:t>Y4 child is green as recall is mostly under five seconds, apart from their 12x table and 6x9 being a weaker fact.</a:t>
            </a:r>
          </a:p>
        </p:txBody>
      </p:sp>
    </p:spTree>
    <p:extLst>
      <p:ext uri="{BB962C8B-B14F-4D97-AF65-F5344CB8AC3E}">
        <p14:creationId xmlns:p14="http://schemas.microsoft.com/office/powerpoint/2010/main" val="1624218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263236" y="221673"/>
            <a:ext cx="11623963"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a:r>
              <a:rPr lang="en-US" altLang="en-US" sz="3600" u="sng" dirty="0" err="1" smtClean="0">
                <a:latin typeface="Letter-join Basic 40" panose="02000505000000020003" pitchFamily="50" charset="0"/>
              </a:rPr>
              <a:t>Maths</a:t>
            </a:r>
            <a:r>
              <a:rPr lang="en-US" altLang="en-US" sz="3600" u="sng" dirty="0" smtClean="0">
                <a:latin typeface="Letter-join Basic 40" panose="02000505000000020003" pitchFamily="50" charset="0"/>
              </a:rPr>
              <a:t> Assessment in Year 2</a:t>
            </a:r>
            <a:endParaRPr lang="en-US" altLang="en-US" u="sng" dirty="0">
              <a:latin typeface="Letter-join Basic 40" panose="02000505000000020003" pitchFamily="50" charset="0"/>
            </a:endParaRPr>
          </a:p>
          <a:p>
            <a:pPr algn="ctr"/>
            <a:endParaRPr lang="en-US" altLang="en-US" sz="3200" dirty="0"/>
          </a:p>
          <a:p>
            <a:pPr algn="ctr"/>
            <a:r>
              <a:rPr lang="en-US" altLang="en-US" sz="2800" dirty="0">
                <a:latin typeface="Printed Letter-Join" panose="02000503000000020003" pitchFamily="50" charset="0"/>
              </a:rPr>
              <a:t>From this year, schools will no longer be required to administer the KS1 Standard Assessment Tests (SATs) for pupils in Year 2 and no longer required to submit end of Year 2 teacher assessment to the Department for Education. </a:t>
            </a:r>
            <a:endParaRPr lang="en-US" altLang="en-US" sz="2800" dirty="0" smtClean="0">
              <a:latin typeface="Printed Letter-Join" panose="02000503000000020003" pitchFamily="50" charset="0"/>
            </a:endParaRPr>
          </a:p>
          <a:p>
            <a:pPr algn="ctr"/>
            <a:endParaRPr lang="en-US" altLang="en-US" sz="2800" dirty="0">
              <a:latin typeface="Printed Letter-Join" panose="02000503000000020003" pitchFamily="50" charset="0"/>
            </a:endParaRPr>
          </a:p>
          <a:p>
            <a:pPr algn="ctr"/>
            <a:r>
              <a:rPr lang="en-US" altLang="en-US" sz="2800" dirty="0" smtClean="0">
                <a:latin typeface="Printed Letter-Join" panose="02000503000000020003" pitchFamily="50" charset="0"/>
              </a:rPr>
              <a:t>We </a:t>
            </a:r>
            <a:r>
              <a:rPr lang="en-US" altLang="en-US" sz="2800" dirty="0">
                <a:latin typeface="Printed Letter-Join" panose="02000503000000020003" pitchFamily="50" charset="0"/>
              </a:rPr>
              <a:t>will continue to use summative assessments (such as tests, quizzes and end of unit tasks) in Year 2 as they are part of the way we assess pupils’ attainment and progress in all year groups. </a:t>
            </a:r>
            <a:endParaRPr lang="en-US" altLang="en-US" sz="2800" dirty="0" smtClean="0">
              <a:latin typeface="Printed Letter-Join" panose="02000503000000020003" pitchFamily="50" charset="0"/>
            </a:endParaRPr>
          </a:p>
          <a:p>
            <a:pPr algn="ctr"/>
            <a:endParaRPr lang="en-US" altLang="en-US" sz="2800" dirty="0">
              <a:latin typeface="Printed Letter-Join" panose="02000503000000020003" pitchFamily="50" charset="0"/>
            </a:endParaRPr>
          </a:p>
          <a:p>
            <a:pPr algn="ctr"/>
            <a:r>
              <a:rPr lang="en-US" altLang="en-US" sz="2800" dirty="0" smtClean="0">
                <a:latin typeface="Printed Letter-Join" panose="02000503000000020003" pitchFamily="50" charset="0"/>
              </a:rPr>
              <a:t>In </a:t>
            </a:r>
            <a:r>
              <a:rPr lang="en-US" altLang="en-US" sz="2800" dirty="0">
                <a:latin typeface="Printed Letter-Join" panose="02000503000000020003" pitchFamily="50" charset="0"/>
              </a:rPr>
              <a:t>the end of year school report, we will still state whether your child is working below, working towards, working at or at the greater depth standard</a:t>
            </a:r>
            <a:r>
              <a:rPr lang="en-US" altLang="en-US" sz="2800" dirty="0" smtClean="0">
                <a:latin typeface="Printed Letter-Join" panose="02000503000000020003" pitchFamily="50" charset="0"/>
              </a:rPr>
              <a:t>.</a:t>
            </a:r>
            <a:endParaRPr lang="en-GB" altLang="en-US" dirty="0"/>
          </a:p>
        </p:txBody>
      </p:sp>
    </p:spTree>
    <p:extLst>
      <p:ext uri="{BB962C8B-B14F-4D97-AF65-F5344CB8AC3E}">
        <p14:creationId xmlns:p14="http://schemas.microsoft.com/office/powerpoint/2010/main" val="3076767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S1, Year 2, SATS style arithmetic booklet made with New Curriculum  requirements in min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47801" y="2296680"/>
            <a:ext cx="336239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actise KS1 SATs Questions Maths Arithmetic and Reasoning (similar to the  2016 sample papers) | Teaching Resources"/>
          <p:cNvPicPr>
            <a:picLocks noChangeAspect="1" noChangeArrowheads="1"/>
          </p:cNvPicPr>
          <p:nvPr/>
        </p:nvPicPr>
        <p:blipFill rotWithShape="1">
          <a:blip r:embed="rId3">
            <a:extLst>
              <a:ext uri="{28A0092B-C50C-407E-A947-70E740481C1C}">
                <a14:useLocalDpi xmlns:a14="http://schemas.microsoft.com/office/drawing/2010/main" val="0"/>
              </a:ext>
            </a:extLst>
          </a:blip>
          <a:srcRect l="50493" t="10274" b="5335"/>
          <a:stretch/>
        </p:blipFill>
        <p:spPr bwMode="auto">
          <a:xfrm>
            <a:off x="6955177" y="2296680"/>
            <a:ext cx="3615646"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38200" y="1066800"/>
            <a:ext cx="5181600" cy="1229881"/>
          </a:xfrm>
        </p:spPr>
        <p:txBody>
          <a:bodyPr>
            <a:normAutofit/>
          </a:bodyPr>
          <a:lstStyle/>
          <a:p>
            <a:pPr algn="ctr"/>
            <a:r>
              <a:rPr lang="en-GB" sz="3600" dirty="0" smtClean="0">
                <a:latin typeface="Letter-join Basic 40" panose="02000505000000020003" pitchFamily="50" charset="0"/>
              </a:rPr>
              <a:t>Arithmetic Paper  </a:t>
            </a:r>
            <a:br>
              <a:rPr lang="en-GB" sz="3600" dirty="0" smtClean="0">
                <a:latin typeface="Letter-join Basic 40" panose="02000505000000020003" pitchFamily="50" charset="0"/>
              </a:rPr>
            </a:br>
            <a:r>
              <a:rPr lang="en-GB" sz="3600" dirty="0" smtClean="0">
                <a:latin typeface="Printed Letter-Join" panose="02000503000000020003" pitchFamily="50" charset="0"/>
              </a:rPr>
              <a:t>(</a:t>
            </a:r>
            <a:r>
              <a:rPr lang="en-GB" sz="3600" dirty="0">
                <a:latin typeface="Printed Letter-Join" panose="02000503000000020003" pitchFamily="50" charset="0"/>
              </a:rPr>
              <a:t>25 questions</a:t>
            </a:r>
            <a:r>
              <a:rPr lang="en-GB" sz="3600" dirty="0" smtClean="0">
                <a:latin typeface="Printed Letter-Join" panose="02000503000000020003" pitchFamily="50" charset="0"/>
              </a:rPr>
              <a:t>)</a:t>
            </a:r>
            <a:r>
              <a:rPr lang="en-GB" sz="3600" dirty="0" smtClean="0">
                <a:latin typeface="Letter-join Basic 40" panose="02000505000000020003" pitchFamily="50" charset="0"/>
              </a:rPr>
              <a:t> </a:t>
            </a:r>
            <a:endParaRPr lang="en-GB" sz="3600" dirty="0">
              <a:latin typeface="Letter-join Basic 40" panose="02000505000000020003" pitchFamily="50" charset="0"/>
            </a:endParaRPr>
          </a:p>
        </p:txBody>
      </p:sp>
      <p:sp>
        <p:nvSpPr>
          <p:cNvPr id="8" name="Title 3"/>
          <p:cNvSpPr txBox="1">
            <a:spLocks/>
          </p:cNvSpPr>
          <p:nvPr/>
        </p:nvSpPr>
        <p:spPr>
          <a:xfrm>
            <a:off x="6019800" y="1066800"/>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smtClean="0">
                <a:latin typeface="Letter-join Basic 40" panose="02000505000000020003" pitchFamily="50" charset="0"/>
              </a:rPr>
              <a:t>Reasoning Paper</a:t>
            </a:r>
          </a:p>
          <a:p>
            <a:pPr algn="ctr"/>
            <a:r>
              <a:rPr lang="en-GB" sz="3600" dirty="0">
                <a:latin typeface="Printed Letter-Join" panose="02000503000000020003" pitchFamily="50" charset="0"/>
              </a:rPr>
              <a:t>(32 questions</a:t>
            </a:r>
            <a:r>
              <a:rPr lang="en-GB" sz="3600" dirty="0" smtClean="0">
                <a:latin typeface="Printed Letter-Join" panose="02000503000000020003" pitchFamily="50" charset="0"/>
              </a:rPr>
              <a:t>)</a:t>
            </a:r>
            <a:r>
              <a:rPr lang="en-GB" sz="3600" dirty="0" smtClean="0">
                <a:latin typeface="Letter-join Basic 40" panose="02000505000000020003" pitchFamily="50" charset="0"/>
              </a:rPr>
              <a:t> </a:t>
            </a:r>
            <a:endParaRPr lang="en-GB" sz="3600" dirty="0">
              <a:latin typeface="Letter-join Basic 40" panose="02000505000000020003" pitchFamily="50" charset="0"/>
            </a:endParaRPr>
          </a:p>
        </p:txBody>
      </p:sp>
      <p:sp>
        <p:nvSpPr>
          <p:cNvPr id="6" name="Title 1"/>
          <p:cNvSpPr txBox="1">
            <a:spLocks/>
          </p:cNvSpPr>
          <p:nvPr/>
        </p:nvSpPr>
        <p:spPr>
          <a:xfrm>
            <a:off x="838200" y="281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latin typeface="Letter-join Basic 40" panose="02000505000000020003" pitchFamily="50" charset="0"/>
              </a:rPr>
              <a:t>Year 2 Maths Assessments</a:t>
            </a:r>
            <a:endParaRPr lang="en-GB" dirty="0">
              <a:latin typeface="Letter-join Basic 40" panose="02000505000000020003" pitchFamily="50" charset="0"/>
            </a:endParaRPr>
          </a:p>
        </p:txBody>
      </p:sp>
    </p:spTree>
    <p:extLst>
      <p:ext uri="{BB962C8B-B14F-4D97-AF65-F5344CB8AC3E}">
        <p14:creationId xmlns:p14="http://schemas.microsoft.com/office/powerpoint/2010/main" val="1923493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Letter-join Basic 40" panose="02000505000000020003" pitchFamily="50" charset="0"/>
              </a:rPr>
              <a:t>How can you help at home?</a:t>
            </a:r>
            <a:endParaRPr lang="en-GB" dirty="0"/>
          </a:p>
        </p:txBody>
      </p:sp>
      <p:pic>
        <p:nvPicPr>
          <p:cNvPr id="4" name="Content Placeholder 3"/>
          <p:cNvPicPr>
            <a:picLocks noGrp="1" noChangeAspect="1"/>
          </p:cNvPicPr>
          <p:nvPr>
            <p:ph idx="1"/>
          </p:nvPr>
        </p:nvPicPr>
        <p:blipFill rotWithShape="1">
          <a:blip r:embed="rId2"/>
          <a:srcRect l="34116" t="15177" r="34978" b="6896"/>
          <a:stretch/>
        </p:blipFill>
        <p:spPr>
          <a:xfrm>
            <a:off x="7877175" y="1466850"/>
            <a:ext cx="3714751" cy="5268728"/>
          </a:xfrm>
          <a:prstGeom prst="rect">
            <a:avLst/>
          </a:prstGeom>
        </p:spPr>
      </p:pic>
      <p:sp>
        <p:nvSpPr>
          <p:cNvPr id="5" name="Content Placeholder 9">
            <a:extLst>
              <a:ext uri="{FF2B5EF4-FFF2-40B4-BE49-F238E27FC236}">
                <a16:creationId xmlns:a16="http://schemas.microsoft.com/office/drawing/2014/main" id="{9503E62E-7358-E94E-8259-6F29AD0B2B2D}"/>
              </a:ext>
            </a:extLst>
          </p:cNvPr>
          <p:cNvSpPr txBox="1">
            <a:spLocks/>
          </p:cNvSpPr>
          <p:nvPr/>
        </p:nvSpPr>
        <p:spPr>
          <a:xfrm>
            <a:off x="371475" y="1776412"/>
            <a:ext cx="73533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latin typeface="Printed Letter-Join" panose="02000503000000020003" pitchFamily="50" charset="0"/>
              </a:rPr>
              <a:t>Playing games involving numbers and </a:t>
            </a:r>
            <a:r>
              <a:rPr lang="en-US" sz="2400" dirty="0" err="1" smtClean="0">
                <a:latin typeface="Printed Letter-Join" panose="02000503000000020003" pitchFamily="50" charset="0"/>
              </a:rPr>
              <a:t>maths</a:t>
            </a:r>
            <a:r>
              <a:rPr lang="en-US" sz="2400" dirty="0" smtClean="0">
                <a:latin typeface="Printed Letter-Join" panose="02000503000000020003" pitchFamily="50" charset="0"/>
              </a:rPr>
              <a:t> concepts is the best way to help with </a:t>
            </a:r>
            <a:r>
              <a:rPr lang="en-US" sz="2400" dirty="0" err="1" smtClean="0">
                <a:latin typeface="Printed Letter-Join" panose="02000503000000020003" pitchFamily="50" charset="0"/>
              </a:rPr>
              <a:t>maths</a:t>
            </a:r>
            <a:r>
              <a:rPr lang="en-US" sz="2400" dirty="0" smtClean="0">
                <a:latin typeface="Printed Letter-Join" panose="02000503000000020003" pitchFamily="50" charset="0"/>
              </a:rPr>
              <a:t> at home.</a:t>
            </a:r>
          </a:p>
          <a:p>
            <a:endParaRPr lang="en-US" sz="2400" dirty="0" smtClean="0">
              <a:latin typeface="Printed Letter-Join" panose="02000503000000020003" pitchFamily="50" charset="0"/>
            </a:endParaRPr>
          </a:p>
          <a:p>
            <a:r>
              <a:rPr lang="en-US" sz="2400" dirty="0" smtClean="0">
                <a:latin typeface="Printed Letter-Join" panose="02000503000000020003" pitchFamily="50" charset="0"/>
              </a:rPr>
              <a:t>Simple things like board games are good for practicing mental addition (dice) .</a:t>
            </a:r>
          </a:p>
          <a:p>
            <a:endParaRPr lang="en-US" sz="2400" dirty="0" smtClean="0">
              <a:latin typeface="Printed Letter-Join" panose="02000503000000020003" pitchFamily="50" charset="0"/>
            </a:endParaRPr>
          </a:p>
          <a:p>
            <a:r>
              <a:rPr lang="en-US" sz="2400" dirty="0" smtClean="0">
                <a:latin typeface="Printed Letter-Join" panose="02000503000000020003" pitchFamily="50" charset="0"/>
              </a:rPr>
              <a:t>This document has been sent home and can be found on the website.</a:t>
            </a:r>
          </a:p>
        </p:txBody>
      </p:sp>
    </p:spTree>
    <p:extLst>
      <p:ext uri="{BB962C8B-B14F-4D97-AF65-F5344CB8AC3E}">
        <p14:creationId xmlns:p14="http://schemas.microsoft.com/office/powerpoint/2010/main" val="231358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512763"/>
            <a:ext cx="9144000" cy="2387600"/>
          </a:xfrm>
        </p:spPr>
        <p:txBody>
          <a:bodyPr>
            <a:normAutofit/>
          </a:bodyPr>
          <a:lstStyle/>
          <a:p>
            <a:r>
              <a:rPr lang="en-US" sz="6600" dirty="0" smtClean="0">
                <a:latin typeface="Letter-join Basic 40" panose="02000505000000020003" pitchFamily="50" charset="0"/>
              </a:rPr>
              <a:t>Thank you for coming.</a:t>
            </a:r>
            <a:endParaRPr lang="en-US" sz="6600" dirty="0">
              <a:latin typeface="Letter-join Basic 40" panose="02000505000000020003" pitchFamily="50" charset="0"/>
            </a:endParaRPr>
          </a:p>
        </p:txBody>
      </p:sp>
      <p:sp>
        <p:nvSpPr>
          <p:cNvPr id="3" name="Content Placeholder 2"/>
          <p:cNvSpPr>
            <a:spLocks noGrp="1"/>
          </p:cNvSpPr>
          <p:nvPr>
            <p:ph type="subTitle" idx="1"/>
          </p:nvPr>
        </p:nvSpPr>
        <p:spPr>
          <a:xfrm>
            <a:off x="1447800" y="2992438"/>
            <a:ext cx="9144000" cy="1655762"/>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sz="4800" dirty="0" smtClean="0">
                <a:latin typeface="Printed Letter-Join" panose="02000503000000020003" pitchFamily="50" charset="0"/>
              </a:rPr>
              <a:t>Any questions?</a:t>
            </a:r>
            <a:endParaRPr lang="en-US" sz="4800" dirty="0">
              <a:latin typeface="Printed Letter-Join" panose="02000503000000020003" pitchFamily="50"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828" y="4299378"/>
            <a:ext cx="2249944" cy="1591835"/>
          </a:xfrm>
          <a:prstGeom prst="rect">
            <a:avLst/>
          </a:prstGeom>
        </p:spPr>
      </p:pic>
    </p:spTree>
    <p:extLst>
      <p:ext uri="{BB962C8B-B14F-4D97-AF65-F5344CB8AC3E}">
        <p14:creationId xmlns:p14="http://schemas.microsoft.com/office/powerpoint/2010/main" val="702059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Letter-join Basic 40" panose="02000505000000020003" pitchFamily="50" charset="0"/>
              </a:rPr>
              <a:t>Maths in Year 2</a:t>
            </a:r>
            <a:endParaRPr lang="en-GB" dirty="0">
              <a:latin typeface="Letter-join Basic 40" panose="02000505000000020003" pitchFamily="50" charset="0"/>
            </a:endParaRPr>
          </a:p>
        </p:txBody>
      </p:sp>
      <p:sp>
        <p:nvSpPr>
          <p:cNvPr id="3" name="Content Placeholder 2"/>
          <p:cNvSpPr>
            <a:spLocks noGrp="1"/>
          </p:cNvSpPr>
          <p:nvPr>
            <p:ph idx="1"/>
          </p:nvPr>
        </p:nvSpPr>
        <p:spPr>
          <a:xfrm>
            <a:off x="291830" y="1274618"/>
            <a:ext cx="9173715" cy="5444837"/>
          </a:xfrm>
        </p:spPr>
        <p:txBody>
          <a:bodyPr anchor="ctr">
            <a:normAutofit/>
          </a:bodyPr>
          <a:lstStyle/>
          <a:p>
            <a:r>
              <a:rPr lang="en-GB" dirty="0" smtClean="0">
                <a:latin typeface="Printed Letter-Join" panose="02000503000000020003" pitchFamily="50" charset="0"/>
              </a:rPr>
              <a:t>Using apparatus to develop children’s </a:t>
            </a:r>
            <a:r>
              <a:rPr lang="en-GB" dirty="0">
                <a:latin typeface="Printed Letter-Join" panose="02000503000000020003" pitchFamily="50" charset="0"/>
              </a:rPr>
              <a:t>confidence with manipulating </a:t>
            </a:r>
            <a:r>
              <a:rPr lang="en-GB" dirty="0" smtClean="0">
                <a:latin typeface="Printed Letter-Join" panose="02000503000000020003" pitchFamily="50" charset="0"/>
              </a:rPr>
              <a:t>numbers (Numicon, Dienes/Base Ten, counters)</a:t>
            </a:r>
          </a:p>
          <a:p>
            <a:endParaRPr lang="en-GB" dirty="0" smtClean="0">
              <a:latin typeface="Printed Letter-Join" panose="02000503000000020003" pitchFamily="50" charset="0"/>
            </a:endParaRPr>
          </a:p>
          <a:p>
            <a:r>
              <a:rPr lang="en-GB" dirty="0" smtClean="0">
                <a:latin typeface="Printed Letter-Join" panose="02000503000000020003" pitchFamily="50" charset="0"/>
              </a:rPr>
              <a:t>Developing use of drawing methods for all four operations - formal methods (e.g. column addition and subtraction) are introduced in Year 3</a:t>
            </a:r>
          </a:p>
          <a:p>
            <a:endParaRPr lang="en-GB" dirty="0" smtClean="0">
              <a:latin typeface="Printed Letter-Join" panose="02000503000000020003" pitchFamily="50" charset="0"/>
            </a:endParaRPr>
          </a:p>
          <a:p>
            <a:r>
              <a:rPr lang="en-GB" dirty="0" smtClean="0">
                <a:latin typeface="Printed Letter-Join" panose="02000503000000020003" pitchFamily="50" charset="0"/>
              </a:rPr>
              <a:t>Focusing on number – recall of number facts including number bonds up to 20 and times tables and division facts</a:t>
            </a:r>
          </a:p>
        </p:txBody>
      </p:sp>
      <p:pic>
        <p:nvPicPr>
          <p:cNvPr id="1030" name="Picture 6" descr="Numicon Bundle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789" y="482600"/>
            <a:ext cx="2547412"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azon.com: Learning Resources Base Ten Blocks Smart Pack, Early Childhood  Math Skills, Ages 5+, Multicolor : Toys &amp;amp; G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372" y="2522537"/>
            <a:ext cx="2546829" cy="21891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lastic Two-Color Counters, Red/Yellow, Set of 400 - Ajax Scientific L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7372" y="4846638"/>
            <a:ext cx="2546829" cy="162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98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Letter-join Basic 40" panose="02000505000000020003" pitchFamily="50" charset="0"/>
              </a:rPr>
              <a:t>Arithmetic Methods </a:t>
            </a:r>
            <a:endParaRPr lang="en-GB" dirty="0">
              <a:latin typeface="Letter-join Basic 40" panose="02000505000000020003" pitchFamily="50" charset="0"/>
            </a:endParaRPr>
          </a:p>
        </p:txBody>
      </p:sp>
      <p:sp>
        <p:nvSpPr>
          <p:cNvPr id="3" name="Content Placeholder 2"/>
          <p:cNvSpPr>
            <a:spLocks noGrp="1"/>
          </p:cNvSpPr>
          <p:nvPr>
            <p:ph idx="1"/>
          </p:nvPr>
        </p:nvSpPr>
        <p:spPr/>
        <p:txBody>
          <a:bodyPr/>
          <a:lstStyle/>
          <a:p>
            <a:r>
              <a:rPr lang="en-GB" dirty="0" smtClean="0">
                <a:latin typeface="Printed Letter-Join" panose="02000503000000020003" pitchFamily="50" charset="0"/>
              </a:rPr>
              <a:t>In Year 2, the children learn how to:</a:t>
            </a:r>
          </a:p>
          <a:p>
            <a:endParaRPr lang="en-GB" dirty="0" smtClean="0">
              <a:latin typeface="Printed Letter-Join" panose="02000503000000020003" pitchFamily="50" charset="0"/>
            </a:endParaRPr>
          </a:p>
          <a:p>
            <a:pPr>
              <a:buFontTx/>
              <a:buChar char="-"/>
            </a:pPr>
            <a:r>
              <a:rPr lang="en-GB" dirty="0" smtClean="0">
                <a:latin typeface="Printed Letter-Join" panose="02000503000000020003" pitchFamily="50" charset="0"/>
              </a:rPr>
              <a:t>Add and subtract single and two digit numbers</a:t>
            </a:r>
          </a:p>
          <a:p>
            <a:pPr>
              <a:buFontTx/>
              <a:buChar char="-"/>
            </a:pPr>
            <a:endParaRPr lang="en-GB" dirty="0" smtClean="0">
              <a:latin typeface="Printed Letter-Join" panose="02000503000000020003" pitchFamily="50" charset="0"/>
            </a:endParaRPr>
          </a:p>
          <a:p>
            <a:pPr>
              <a:buFontTx/>
              <a:buChar char="-"/>
            </a:pPr>
            <a:r>
              <a:rPr lang="en-GB" dirty="0" smtClean="0">
                <a:latin typeface="Printed Letter-Join" panose="02000503000000020003" pitchFamily="50" charset="0"/>
              </a:rPr>
              <a:t>Multiply and divide by 2, 3, 5, and 10</a:t>
            </a:r>
          </a:p>
          <a:p>
            <a:pPr>
              <a:buFontTx/>
              <a:buChar char="-"/>
            </a:pPr>
            <a:endParaRPr lang="en-GB" dirty="0" smtClean="0">
              <a:latin typeface="Printed Letter-Join" panose="02000503000000020003" pitchFamily="50" charset="0"/>
            </a:endParaRPr>
          </a:p>
          <a:p>
            <a:pPr>
              <a:buFontTx/>
              <a:buChar char="-"/>
            </a:pPr>
            <a:r>
              <a:rPr lang="en-GB" dirty="0" smtClean="0">
                <a:latin typeface="Printed Letter-Join" panose="02000503000000020003" pitchFamily="50" charset="0"/>
              </a:rPr>
              <a:t>Calculate fractions of amounts </a:t>
            </a:r>
          </a:p>
          <a:p>
            <a:pPr>
              <a:buFontTx/>
              <a:buChar char="-"/>
            </a:pPr>
            <a:endParaRPr lang="en-GB" dirty="0">
              <a:latin typeface="Printed Letter-Join" panose="02000503000000020003" pitchFamily="50" charset="0"/>
            </a:endParaRPr>
          </a:p>
          <a:p>
            <a:endParaRPr lang="en-GB" dirty="0">
              <a:latin typeface="Printed Letter-Join" panose="02000503000000020003" pitchFamily="50" charset="0"/>
            </a:endParaRPr>
          </a:p>
        </p:txBody>
      </p:sp>
      <p:pic>
        <p:nvPicPr>
          <p:cNvPr id="3074" name="Picture 2" descr="Arithmetic Guidance | The Glebe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080" y="2369778"/>
            <a:ext cx="3099793" cy="257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Letter-join Basic 40" panose="02000505000000020003" pitchFamily="50" charset="0"/>
              </a:rPr>
              <a:t>Understanding and Representing Numbers</a:t>
            </a:r>
            <a:endParaRPr lang="en-GB" dirty="0">
              <a:latin typeface="Letter-join Basic 40" panose="02000505000000020003" pitchFamily="50" charset="0"/>
            </a:endParaRPr>
          </a:p>
        </p:txBody>
      </p:sp>
      <p:sp>
        <p:nvSpPr>
          <p:cNvPr id="3" name="Content Placeholder 2"/>
          <p:cNvSpPr>
            <a:spLocks noGrp="1"/>
          </p:cNvSpPr>
          <p:nvPr>
            <p:ph idx="1"/>
          </p:nvPr>
        </p:nvSpPr>
        <p:spPr/>
        <p:txBody>
          <a:bodyPr/>
          <a:lstStyle/>
          <a:p>
            <a:r>
              <a:rPr lang="en-GB" dirty="0" smtClean="0">
                <a:latin typeface="Printed Letter-Join" panose="02000503000000020003" pitchFamily="50" charset="0"/>
              </a:rPr>
              <a:t>Focus on understanding exactly what a numeral means:</a:t>
            </a:r>
          </a:p>
          <a:p>
            <a:endParaRPr lang="en-GB" dirty="0">
              <a:latin typeface="Printed Letter-Join" panose="02000503000000020003" pitchFamily="50" charset="0"/>
            </a:endParaRPr>
          </a:p>
        </p:txBody>
      </p:sp>
      <p:sp>
        <p:nvSpPr>
          <p:cNvPr id="9" name="TextBox 8"/>
          <p:cNvSpPr txBox="1"/>
          <p:nvPr/>
        </p:nvSpPr>
        <p:spPr>
          <a:xfrm>
            <a:off x="2195332" y="2552907"/>
            <a:ext cx="3356658" cy="1569660"/>
          </a:xfrm>
          <a:prstGeom prst="rect">
            <a:avLst/>
          </a:prstGeom>
          <a:noFill/>
        </p:spPr>
        <p:txBody>
          <a:bodyPr wrap="square" rtlCol="0">
            <a:spAutoFit/>
          </a:bodyPr>
          <a:lstStyle/>
          <a:p>
            <a:pPr algn="ctr"/>
            <a:r>
              <a:rPr lang="en-GB" sz="9600" dirty="0" smtClean="0">
                <a:latin typeface="Printed Letter-Join" panose="02000503000000020003" pitchFamily="50" charset="0"/>
              </a:rPr>
              <a:t>45</a:t>
            </a:r>
            <a:endParaRPr lang="en-GB" sz="9600" dirty="0">
              <a:latin typeface="Printed Letter-Join" panose="02000503000000020003" pitchFamily="50" charset="0"/>
            </a:endParaRPr>
          </a:p>
        </p:txBody>
      </p:sp>
      <p:cxnSp>
        <p:nvCxnSpPr>
          <p:cNvPr id="11" name="Straight Arrow Connector 10"/>
          <p:cNvCxnSpPr/>
          <p:nvPr/>
        </p:nvCxnSpPr>
        <p:spPr>
          <a:xfrm flipH="1">
            <a:off x="1886674" y="3532519"/>
            <a:ext cx="1574157" cy="9375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8457" y="4374530"/>
            <a:ext cx="2412378" cy="1569660"/>
          </a:xfrm>
          <a:prstGeom prst="rect">
            <a:avLst/>
          </a:prstGeom>
          <a:noFill/>
        </p:spPr>
        <p:txBody>
          <a:bodyPr wrap="square" rtlCol="0">
            <a:spAutoFit/>
          </a:bodyPr>
          <a:lstStyle/>
          <a:p>
            <a:pPr algn="ctr"/>
            <a:r>
              <a:rPr lang="en-GB" sz="4800" dirty="0" smtClean="0">
                <a:latin typeface="Printed Letter-Join" panose="02000503000000020003" pitchFamily="50" charset="0"/>
              </a:rPr>
              <a:t>4 tens is 40</a:t>
            </a:r>
            <a:endParaRPr lang="en-GB" sz="4800" dirty="0">
              <a:latin typeface="Printed Letter-Join" panose="02000503000000020003" pitchFamily="50" charset="0"/>
            </a:endParaRPr>
          </a:p>
        </p:txBody>
      </p:sp>
      <p:cxnSp>
        <p:nvCxnSpPr>
          <p:cNvPr id="13" name="Straight Arrow Connector 12"/>
          <p:cNvCxnSpPr>
            <a:endCxn id="14" idx="0"/>
          </p:cNvCxnSpPr>
          <p:nvPr/>
        </p:nvCxnSpPr>
        <p:spPr>
          <a:xfrm>
            <a:off x="4595153" y="3532519"/>
            <a:ext cx="1377384" cy="8420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2471" y="4374530"/>
            <a:ext cx="2500131" cy="1569660"/>
          </a:xfrm>
          <a:prstGeom prst="rect">
            <a:avLst/>
          </a:prstGeom>
          <a:noFill/>
        </p:spPr>
        <p:txBody>
          <a:bodyPr wrap="square" rtlCol="0">
            <a:spAutoFit/>
          </a:bodyPr>
          <a:lstStyle/>
          <a:p>
            <a:pPr algn="ctr"/>
            <a:r>
              <a:rPr lang="en-GB" sz="4800" dirty="0" smtClean="0">
                <a:latin typeface="Printed Letter-Join" panose="02000503000000020003" pitchFamily="50" charset="0"/>
              </a:rPr>
              <a:t>5 ones is 5</a:t>
            </a:r>
            <a:endParaRPr lang="en-GB" sz="4800" dirty="0">
              <a:latin typeface="Printed Letter-Join" panose="02000503000000020003" pitchFamily="50" charset="0"/>
            </a:endParaRPr>
          </a:p>
        </p:txBody>
      </p:sp>
      <p:sp>
        <p:nvSpPr>
          <p:cNvPr id="19" name="TextBox 18"/>
          <p:cNvSpPr txBox="1"/>
          <p:nvPr/>
        </p:nvSpPr>
        <p:spPr>
          <a:xfrm>
            <a:off x="6686313" y="2670300"/>
            <a:ext cx="5297230" cy="954107"/>
          </a:xfrm>
          <a:prstGeom prst="rect">
            <a:avLst/>
          </a:prstGeom>
          <a:noFill/>
        </p:spPr>
        <p:txBody>
          <a:bodyPr wrap="square" rtlCol="0">
            <a:spAutoFit/>
          </a:bodyPr>
          <a:lstStyle/>
          <a:p>
            <a:pPr algn="ctr"/>
            <a:r>
              <a:rPr lang="en-GB" sz="2800" dirty="0" smtClean="0">
                <a:latin typeface="Printed Letter-Join" panose="02000503000000020003" pitchFamily="50" charset="0"/>
              </a:rPr>
              <a:t>We ask children to draw out numbers, so 45 would be:</a:t>
            </a:r>
            <a:endParaRPr lang="en-GB" sz="2800" dirty="0">
              <a:latin typeface="Printed Letter-Join" panose="02000503000000020003" pitchFamily="50" charset="0"/>
            </a:endParaRPr>
          </a:p>
        </p:txBody>
      </p:sp>
      <p:sp>
        <p:nvSpPr>
          <p:cNvPr id="20" name="Rectangle 19"/>
          <p:cNvSpPr/>
          <p:nvPr/>
        </p:nvSpPr>
        <p:spPr>
          <a:xfrm>
            <a:off x="8646289" y="3759344"/>
            <a:ext cx="132977" cy="1625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Rectangle 20"/>
          <p:cNvSpPr/>
          <p:nvPr/>
        </p:nvSpPr>
        <p:spPr>
          <a:xfrm flipH="1">
            <a:off x="8931666" y="3759344"/>
            <a:ext cx="119737" cy="1625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Rectangle 21"/>
          <p:cNvSpPr/>
          <p:nvPr/>
        </p:nvSpPr>
        <p:spPr>
          <a:xfrm>
            <a:off x="9196920" y="3759344"/>
            <a:ext cx="132977" cy="1625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Rectangle 22"/>
          <p:cNvSpPr/>
          <p:nvPr/>
        </p:nvSpPr>
        <p:spPr>
          <a:xfrm flipH="1">
            <a:off x="9482297" y="3759344"/>
            <a:ext cx="119737" cy="1625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Rectangle 23"/>
          <p:cNvSpPr/>
          <p:nvPr/>
        </p:nvSpPr>
        <p:spPr>
          <a:xfrm>
            <a:off x="9861630" y="4919240"/>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Rectangle 24"/>
          <p:cNvSpPr/>
          <p:nvPr/>
        </p:nvSpPr>
        <p:spPr>
          <a:xfrm>
            <a:off x="10124757" y="4919240"/>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Rectangle 25"/>
          <p:cNvSpPr/>
          <p:nvPr/>
        </p:nvSpPr>
        <p:spPr>
          <a:xfrm>
            <a:off x="9861630" y="5211324"/>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Rectangle 26"/>
          <p:cNvSpPr/>
          <p:nvPr/>
        </p:nvSpPr>
        <p:spPr>
          <a:xfrm>
            <a:off x="10124757" y="5211324"/>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p:cNvSpPr/>
          <p:nvPr/>
        </p:nvSpPr>
        <p:spPr>
          <a:xfrm>
            <a:off x="10115111" y="4627156"/>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175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Letter-join Basic 40" panose="02000505000000020003" pitchFamily="50" charset="0"/>
              </a:rPr>
              <a:t>Number Facts  </a:t>
            </a:r>
            <a:endParaRPr lang="en-GB" dirty="0">
              <a:latin typeface="Letter-join Basic 40" panose="02000505000000020003" pitchFamily="50" charset="0"/>
            </a:endParaRPr>
          </a:p>
        </p:txBody>
      </p:sp>
      <p:sp>
        <p:nvSpPr>
          <p:cNvPr id="3" name="Content Placeholder 2"/>
          <p:cNvSpPr>
            <a:spLocks noGrp="1"/>
          </p:cNvSpPr>
          <p:nvPr>
            <p:ph idx="1"/>
          </p:nvPr>
        </p:nvSpPr>
        <p:spPr>
          <a:xfrm>
            <a:off x="838200" y="1573388"/>
            <a:ext cx="10515600" cy="4351338"/>
          </a:xfrm>
        </p:spPr>
        <p:txBody>
          <a:bodyPr/>
          <a:lstStyle/>
          <a:p>
            <a:pPr marL="0" indent="0">
              <a:buNone/>
            </a:pPr>
            <a:r>
              <a:rPr lang="en-GB" i="1" dirty="0" smtClean="0">
                <a:latin typeface="Printed Letter-Join" panose="02000503000000020003" pitchFamily="50" charset="0"/>
              </a:rPr>
              <a:t>Using the following knowledge to solve problems:</a:t>
            </a:r>
          </a:p>
          <a:p>
            <a:pPr marL="0" indent="0">
              <a:buNone/>
            </a:pPr>
            <a:r>
              <a:rPr lang="en-GB" dirty="0" smtClean="0">
                <a:latin typeface="Printed Letter-Join" panose="02000503000000020003" pitchFamily="50" charset="0"/>
              </a:rPr>
              <a:t>Number bonds within, and including, 20</a:t>
            </a:r>
          </a:p>
          <a:p>
            <a:pPr marL="0" indent="0">
              <a:buNone/>
            </a:pPr>
            <a:endParaRPr lang="en-GB" dirty="0">
              <a:latin typeface="Printed Letter-Join" panose="02000503000000020003" pitchFamily="50" charset="0"/>
            </a:endParaRPr>
          </a:p>
          <a:p>
            <a:endParaRPr lang="en-GB" dirty="0">
              <a:latin typeface="Printed Letter-Join" panose="02000503000000020003" pitchFamily="50" charset="0"/>
            </a:endParaRPr>
          </a:p>
          <a:p>
            <a:r>
              <a:rPr lang="en-GB" dirty="0" smtClean="0">
                <a:latin typeface="Printed Letter-Join" panose="02000503000000020003" pitchFamily="50" charset="0"/>
              </a:rPr>
              <a:t>Doubling/near doubles of numbers up to 10</a:t>
            </a:r>
          </a:p>
          <a:p>
            <a:endParaRPr lang="en-GB" dirty="0" smtClean="0">
              <a:latin typeface="Printed Letter-Join" panose="02000503000000020003" pitchFamily="50" charset="0"/>
            </a:endParaRPr>
          </a:p>
          <a:p>
            <a:endParaRPr lang="en-GB" dirty="0">
              <a:latin typeface="Printed Letter-Join" panose="02000503000000020003" pitchFamily="50" charset="0"/>
            </a:endParaRPr>
          </a:p>
          <a:p>
            <a:r>
              <a:rPr lang="en-GB" dirty="0" smtClean="0">
                <a:latin typeface="Printed Letter-Join" panose="02000503000000020003" pitchFamily="50" charset="0"/>
              </a:rPr>
              <a:t>Halving even numbers up to 20</a:t>
            </a:r>
            <a:endParaRPr lang="en-GB" dirty="0">
              <a:latin typeface="Printed Letter-Join" panose="02000503000000020003" pitchFamily="50"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27034374"/>
              </p:ext>
            </p:extLst>
          </p:nvPr>
        </p:nvGraphicFramePr>
        <p:xfrm>
          <a:off x="838200" y="2507826"/>
          <a:ext cx="10515600" cy="5791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834495412"/>
                    </a:ext>
                  </a:extLst>
                </a:gridCol>
                <a:gridCol w="3505200">
                  <a:extLst>
                    <a:ext uri="{9D8B030D-6E8A-4147-A177-3AD203B41FA5}">
                      <a16:colId xmlns:a16="http://schemas.microsoft.com/office/drawing/2014/main" val="2176535246"/>
                    </a:ext>
                  </a:extLst>
                </a:gridCol>
                <a:gridCol w="3505200">
                  <a:extLst>
                    <a:ext uri="{9D8B030D-6E8A-4147-A177-3AD203B41FA5}">
                      <a16:colId xmlns:a16="http://schemas.microsoft.com/office/drawing/2014/main" val="958937272"/>
                    </a:ext>
                  </a:extLst>
                </a:gridCol>
              </a:tblGrid>
              <a:tr h="370840">
                <a:tc>
                  <a:txBody>
                    <a:bodyPr/>
                    <a:lstStyle/>
                    <a:p>
                      <a:pPr algn="ctr"/>
                      <a:r>
                        <a:rPr lang="en-GB" sz="3200" dirty="0" smtClean="0">
                          <a:solidFill>
                            <a:schemeClr val="tx1"/>
                          </a:solidFill>
                          <a:latin typeface="Printed Letter-Join" panose="02000503000000020003" pitchFamily="50" charset="0"/>
                        </a:rPr>
                        <a:t>4 +</a:t>
                      </a:r>
                      <a:r>
                        <a:rPr lang="en-GB" sz="3200" baseline="0" dirty="0" smtClean="0">
                          <a:solidFill>
                            <a:schemeClr val="tx1"/>
                          </a:solidFill>
                          <a:latin typeface="Printed Letter-Join" panose="02000503000000020003" pitchFamily="50" charset="0"/>
                        </a:rPr>
                        <a:t> ___ = 10</a:t>
                      </a:r>
                      <a:endParaRPr lang="en-GB" sz="3200" dirty="0">
                        <a:solidFill>
                          <a:schemeClr val="tx1"/>
                        </a:solidFill>
                        <a:latin typeface="Printed Letter-Join" panose="02000503000000020003"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smtClean="0">
                          <a:solidFill>
                            <a:schemeClr val="tx1"/>
                          </a:solidFill>
                          <a:latin typeface="Printed Letter-Join" panose="02000503000000020003" pitchFamily="50" charset="0"/>
                        </a:rPr>
                        <a:t>5 + 13</a:t>
                      </a:r>
                      <a:r>
                        <a:rPr lang="en-GB" sz="3200" baseline="0" dirty="0" smtClean="0">
                          <a:solidFill>
                            <a:schemeClr val="tx1"/>
                          </a:solidFill>
                          <a:latin typeface="Printed Letter-Join" panose="02000503000000020003" pitchFamily="50" charset="0"/>
                        </a:rPr>
                        <a:t> = ___</a:t>
                      </a:r>
                      <a:endParaRPr lang="en-GB" sz="3200" dirty="0">
                        <a:solidFill>
                          <a:schemeClr val="tx1"/>
                        </a:solidFill>
                        <a:latin typeface="Printed Letter-Join" panose="02000503000000020003"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smtClean="0">
                          <a:solidFill>
                            <a:schemeClr val="tx1"/>
                          </a:solidFill>
                          <a:latin typeface="Printed Letter-Join" panose="02000503000000020003" pitchFamily="50" charset="0"/>
                        </a:rPr>
                        <a:t>3 + ___</a:t>
                      </a:r>
                      <a:r>
                        <a:rPr lang="en-GB" sz="3200" baseline="0" dirty="0" smtClean="0">
                          <a:solidFill>
                            <a:schemeClr val="tx1"/>
                          </a:solidFill>
                          <a:latin typeface="Printed Letter-Join" panose="02000503000000020003" pitchFamily="50" charset="0"/>
                        </a:rPr>
                        <a:t> = 17</a:t>
                      </a:r>
                      <a:endParaRPr lang="en-GB" sz="3200" dirty="0">
                        <a:solidFill>
                          <a:schemeClr val="tx1"/>
                        </a:solidFill>
                        <a:latin typeface="Printed Letter-Join" panose="02000503000000020003"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77949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91914888"/>
              </p:ext>
            </p:extLst>
          </p:nvPr>
        </p:nvGraphicFramePr>
        <p:xfrm>
          <a:off x="838200" y="4126547"/>
          <a:ext cx="10515600" cy="5791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834495412"/>
                    </a:ext>
                  </a:extLst>
                </a:gridCol>
                <a:gridCol w="5257800">
                  <a:extLst>
                    <a:ext uri="{9D8B030D-6E8A-4147-A177-3AD203B41FA5}">
                      <a16:colId xmlns:a16="http://schemas.microsoft.com/office/drawing/2014/main" val="2176535246"/>
                    </a:ext>
                  </a:extLst>
                </a:gridCol>
              </a:tblGrid>
              <a:tr h="370840">
                <a:tc>
                  <a:txBody>
                    <a:bodyPr/>
                    <a:lstStyle/>
                    <a:p>
                      <a:pPr algn="ctr"/>
                      <a:r>
                        <a:rPr lang="en-GB" sz="3200" dirty="0" smtClean="0">
                          <a:solidFill>
                            <a:schemeClr val="tx1"/>
                          </a:solidFill>
                          <a:latin typeface="Printed Letter-Join" panose="02000503000000020003" pitchFamily="50" charset="0"/>
                        </a:rPr>
                        <a:t>6 + 6 = ___</a:t>
                      </a:r>
                      <a:endParaRPr lang="en-GB" sz="3200" dirty="0">
                        <a:solidFill>
                          <a:schemeClr val="tx1"/>
                        </a:solidFill>
                        <a:latin typeface="Printed Letter-Join" panose="02000503000000020003"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smtClean="0">
                          <a:solidFill>
                            <a:schemeClr val="tx1"/>
                          </a:solidFill>
                          <a:latin typeface="Printed Letter-Join" panose="02000503000000020003" pitchFamily="50" charset="0"/>
                        </a:rPr>
                        <a:t>8 + 9 =</a:t>
                      </a:r>
                      <a:r>
                        <a:rPr lang="en-GB" sz="3200" baseline="0" dirty="0" smtClean="0">
                          <a:solidFill>
                            <a:schemeClr val="tx1"/>
                          </a:solidFill>
                          <a:latin typeface="Printed Letter-Join" panose="02000503000000020003" pitchFamily="50" charset="0"/>
                        </a:rPr>
                        <a:t> ____</a:t>
                      </a:r>
                      <a:endParaRPr lang="en-GB" sz="3200" dirty="0">
                        <a:solidFill>
                          <a:schemeClr val="tx1"/>
                        </a:solidFill>
                        <a:latin typeface="Printed Letter-Join" panose="02000503000000020003"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77949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6771595"/>
              </p:ext>
            </p:extLst>
          </p:nvPr>
        </p:nvGraphicFramePr>
        <p:xfrm>
          <a:off x="838200" y="5599430"/>
          <a:ext cx="10515600" cy="57912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834495412"/>
                    </a:ext>
                  </a:extLst>
                </a:gridCol>
              </a:tblGrid>
              <a:tr h="370840">
                <a:tc>
                  <a:txBody>
                    <a:bodyPr/>
                    <a:lstStyle/>
                    <a:p>
                      <a:pPr algn="ctr"/>
                      <a:r>
                        <a:rPr lang="en-GB" sz="3200" dirty="0" smtClean="0">
                          <a:solidFill>
                            <a:schemeClr val="tx1"/>
                          </a:solidFill>
                          <a:latin typeface="Printed Letter-Join" panose="02000503000000020003" pitchFamily="50" charset="0"/>
                        </a:rPr>
                        <a:t>14 = ___</a:t>
                      </a:r>
                      <a:r>
                        <a:rPr lang="en-GB" sz="3200" baseline="0" dirty="0" smtClean="0">
                          <a:solidFill>
                            <a:schemeClr val="tx1"/>
                          </a:solidFill>
                          <a:latin typeface="Printed Letter-Join" panose="02000503000000020003" pitchFamily="50" charset="0"/>
                        </a:rPr>
                        <a:t> + 7 </a:t>
                      </a:r>
                      <a:endParaRPr lang="en-GB" sz="3200" dirty="0">
                        <a:solidFill>
                          <a:schemeClr val="tx1"/>
                        </a:solidFill>
                        <a:latin typeface="Printed Letter-Join" panose="02000503000000020003"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779493"/>
                  </a:ext>
                </a:extLst>
              </a:tr>
            </a:tbl>
          </a:graphicData>
        </a:graphic>
      </p:graphicFrame>
    </p:spTree>
    <p:extLst>
      <p:ext uri="{BB962C8B-B14F-4D97-AF65-F5344CB8AC3E}">
        <p14:creationId xmlns:p14="http://schemas.microsoft.com/office/powerpoint/2010/main" val="898396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3230" y="2541976"/>
            <a:ext cx="11697119" cy="4199917"/>
            <a:chOff x="213230" y="2483608"/>
            <a:chExt cx="11697119" cy="4199917"/>
          </a:xfrm>
        </p:grpSpPr>
        <p:pic>
          <p:nvPicPr>
            <p:cNvPr id="5122" name="Picture 2" descr="Download this one inch printable graph paper. Large graph paper printable.  Squared paper PDF t… | Free paper printables, Grid paper printable,  Printable graph paper"/>
            <p:cNvPicPr>
              <a:picLocks noChangeAspect="1" noChangeArrowheads="1"/>
            </p:cNvPicPr>
            <p:nvPr/>
          </p:nvPicPr>
          <p:blipFill rotWithShape="1">
            <a:blip r:embed="rId3">
              <a:extLst>
                <a:ext uri="{28A0092B-C50C-407E-A947-70E740481C1C}">
                  <a14:useLocalDpi xmlns:a14="http://schemas.microsoft.com/office/drawing/2010/main" val="0"/>
                </a:ext>
              </a:extLst>
            </a:blip>
            <a:srcRect l="2578" r="31247" b="8677"/>
            <a:stretch/>
          </p:blipFill>
          <p:spPr bwMode="auto">
            <a:xfrm rot="5400000">
              <a:off x="1854072" y="842766"/>
              <a:ext cx="4196077" cy="74777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ownload this one inch printable graph paper. Large graph paper printable.  Squared paper PDF t… | Free paper printables, Grid paper printable,  Printable graph paper"/>
            <p:cNvPicPr>
              <a:picLocks noChangeAspect="1" noChangeArrowheads="1"/>
            </p:cNvPicPr>
            <p:nvPr/>
          </p:nvPicPr>
          <p:blipFill rotWithShape="1">
            <a:blip r:embed="rId3">
              <a:extLst>
                <a:ext uri="{28A0092B-C50C-407E-A947-70E740481C1C}">
                  <a14:useLocalDpi xmlns:a14="http://schemas.microsoft.com/office/drawing/2010/main" val="0"/>
                </a:ext>
              </a:extLst>
            </a:blip>
            <a:srcRect l="2578" t="11707" r="31247" b="8677"/>
            <a:stretch/>
          </p:blipFill>
          <p:spPr bwMode="auto">
            <a:xfrm rot="5400000">
              <a:off x="6552752" y="1325928"/>
              <a:ext cx="4196077" cy="651911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838200" y="144304"/>
            <a:ext cx="10515600" cy="1325563"/>
          </a:xfrm>
        </p:spPr>
        <p:txBody>
          <a:bodyPr/>
          <a:lstStyle/>
          <a:p>
            <a:pPr algn="ctr"/>
            <a:r>
              <a:rPr lang="en-GB" dirty="0" smtClean="0">
                <a:latin typeface="Letter-join Basic 40" panose="02000505000000020003" pitchFamily="50" charset="0"/>
              </a:rPr>
              <a:t>Addition</a:t>
            </a:r>
            <a:endParaRPr lang="en-GB" dirty="0">
              <a:latin typeface="Letter-join Basic 40" panose="02000505000000020003" pitchFamily="50" charset="0"/>
            </a:endParaRPr>
          </a:p>
        </p:txBody>
      </p:sp>
      <p:sp>
        <p:nvSpPr>
          <p:cNvPr id="3" name="Content Placeholder 2"/>
          <p:cNvSpPr>
            <a:spLocks noGrp="1"/>
          </p:cNvSpPr>
          <p:nvPr>
            <p:ph idx="1"/>
          </p:nvPr>
        </p:nvSpPr>
        <p:spPr>
          <a:xfrm>
            <a:off x="838200" y="1371600"/>
            <a:ext cx="10515600" cy="4805363"/>
          </a:xfrm>
        </p:spPr>
        <p:txBody>
          <a:bodyPr/>
          <a:lstStyle/>
          <a:p>
            <a:r>
              <a:rPr lang="en-GB" dirty="0" smtClean="0">
                <a:latin typeface="Printed Letter-Join" panose="02000503000000020003" pitchFamily="50" charset="0"/>
              </a:rPr>
              <a:t>For addition and subtraction, the children have been practising using Dienes/Base Ten</a:t>
            </a:r>
            <a:r>
              <a:rPr lang="en-GB" dirty="0">
                <a:latin typeface="Printed Letter-Join" panose="02000503000000020003" pitchFamily="50" charset="0"/>
              </a:rPr>
              <a:t> </a:t>
            </a:r>
            <a:r>
              <a:rPr lang="en-GB" dirty="0" smtClean="0">
                <a:latin typeface="Printed Letter-Join" panose="02000503000000020003" pitchFamily="50" charset="0"/>
              </a:rPr>
              <a:t>and representing this by drawing out tens and ones. </a:t>
            </a:r>
          </a:p>
          <a:p>
            <a:endParaRPr lang="en-GB" dirty="0">
              <a:latin typeface="Printed Letter-Join" panose="02000503000000020003" pitchFamily="50" charset="0"/>
            </a:endParaRPr>
          </a:p>
          <a:p>
            <a:pPr marL="0" indent="0">
              <a:buNone/>
            </a:pPr>
            <a:endParaRPr lang="en-GB" dirty="0">
              <a:latin typeface="Printed Letter-Join" panose="02000503000000020003" pitchFamily="50" charset="0"/>
            </a:endParaRPr>
          </a:p>
        </p:txBody>
      </p:sp>
      <p:pic>
        <p:nvPicPr>
          <p:cNvPr id="9" name="Picture 8" descr="Amazon.com: Learning Resources Base Ten Blocks Smart Pack, Early Childhood  Math Skills, Ages 5+, Multicolor : Toys &amp;amp; Ga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5559" y="144304"/>
            <a:ext cx="1445744" cy="12427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79995" y="3309568"/>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p:cNvSpPr txBox="1"/>
          <p:nvPr/>
        </p:nvSpPr>
        <p:spPr>
          <a:xfrm>
            <a:off x="213228" y="2545816"/>
            <a:ext cx="5178003" cy="830997"/>
          </a:xfrm>
          <a:prstGeom prst="rect">
            <a:avLst/>
          </a:prstGeom>
          <a:noFill/>
        </p:spPr>
        <p:txBody>
          <a:bodyPr wrap="square" rtlCol="0">
            <a:spAutoFit/>
          </a:bodyPr>
          <a:lstStyle/>
          <a:p>
            <a:r>
              <a:rPr lang="en-GB" sz="4800" dirty="0" smtClean="0">
                <a:latin typeface="Printed Letter-Join" panose="02000503000000020003" pitchFamily="50" charset="0"/>
              </a:rPr>
              <a:t>2  3  +  4 6 = </a:t>
            </a:r>
            <a:endParaRPr lang="en-GB" sz="4800" dirty="0">
              <a:latin typeface="Printed Letter-Join" panose="02000503000000020003" pitchFamily="50" charset="0"/>
            </a:endParaRPr>
          </a:p>
        </p:txBody>
      </p:sp>
      <p:sp>
        <p:nvSpPr>
          <p:cNvPr id="21" name="Rectangle 20"/>
          <p:cNvSpPr/>
          <p:nvPr/>
        </p:nvSpPr>
        <p:spPr>
          <a:xfrm>
            <a:off x="731197" y="3309568"/>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Rectangle 21"/>
          <p:cNvSpPr/>
          <p:nvPr/>
        </p:nvSpPr>
        <p:spPr>
          <a:xfrm>
            <a:off x="479995" y="4935168"/>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Rectangle 22"/>
          <p:cNvSpPr/>
          <p:nvPr/>
        </p:nvSpPr>
        <p:spPr>
          <a:xfrm>
            <a:off x="731197" y="4935168"/>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Rectangle 23"/>
          <p:cNvSpPr/>
          <p:nvPr/>
        </p:nvSpPr>
        <p:spPr>
          <a:xfrm>
            <a:off x="997895" y="4935168"/>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Rectangle 24"/>
          <p:cNvSpPr/>
          <p:nvPr/>
        </p:nvSpPr>
        <p:spPr>
          <a:xfrm>
            <a:off x="1249097" y="4935168"/>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Rectangle 25"/>
          <p:cNvSpPr/>
          <p:nvPr/>
        </p:nvSpPr>
        <p:spPr>
          <a:xfrm>
            <a:off x="1788227" y="427978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27"/>
          <p:cNvSpPr/>
          <p:nvPr/>
        </p:nvSpPr>
        <p:spPr>
          <a:xfrm>
            <a:off x="1788227" y="4571867"/>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Rectangle 28"/>
          <p:cNvSpPr/>
          <p:nvPr/>
        </p:nvSpPr>
        <p:spPr>
          <a:xfrm>
            <a:off x="2051354" y="4571867"/>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Rectangle 30"/>
          <p:cNvSpPr/>
          <p:nvPr/>
        </p:nvSpPr>
        <p:spPr>
          <a:xfrm>
            <a:off x="1792657" y="5536418"/>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Rectangle 31"/>
          <p:cNvSpPr/>
          <p:nvPr/>
        </p:nvSpPr>
        <p:spPr>
          <a:xfrm>
            <a:off x="2057718" y="5536418"/>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Rectangle 32"/>
          <p:cNvSpPr/>
          <p:nvPr/>
        </p:nvSpPr>
        <p:spPr>
          <a:xfrm>
            <a:off x="1783011" y="5805667"/>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Rectangle 33"/>
          <p:cNvSpPr/>
          <p:nvPr/>
        </p:nvSpPr>
        <p:spPr>
          <a:xfrm>
            <a:off x="2048072" y="5805667"/>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Rectangle 34"/>
          <p:cNvSpPr/>
          <p:nvPr/>
        </p:nvSpPr>
        <p:spPr>
          <a:xfrm>
            <a:off x="1792657" y="6096628"/>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Rectangle 35"/>
          <p:cNvSpPr/>
          <p:nvPr/>
        </p:nvSpPr>
        <p:spPr>
          <a:xfrm>
            <a:off x="2057718" y="6096628"/>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Rectangle 36"/>
          <p:cNvSpPr/>
          <p:nvPr/>
        </p:nvSpPr>
        <p:spPr>
          <a:xfrm>
            <a:off x="6427101" y="3321142"/>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TextBox 37"/>
          <p:cNvSpPr txBox="1"/>
          <p:nvPr/>
        </p:nvSpPr>
        <p:spPr>
          <a:xfrm>
            <a:off x="6160334" y="2557390"/>
            <a:ext cx="5178003" cy="830997"/>
          </a:xfrm>
          <a:prstGeom prst="rect">
            <a:avLst/>
          </a:prstGeom>
          <a:noFill/>
        </p:spPr>
        <p:txBody>
          <a:bodyPr wrap="square" rtlCol="0">
            <a:spAutoFit/>
          </a:bodyPr>
          <a:lstStyle/>
          <a:p>
            <a:r>
              <a:rPr lang="en-GB" sz="4800" dirty="0">
                <a:latin typeface="Printed Letter-Join" panose="02000503000000020003" pitchFamily="50" charset="0"/>
              </a:rPr>
              <a:t>5</a:t>
            </a:r>
            <a:r>
              <a:rPr lang="en-GB" sz="4800" dirty="0" smtClean="0">
                <a:latin typeface="Printed Letter-Join" panose="02000503000000020003" pitchFamily="50" charset="0"/>
              </a:rPr>
              <a:t>  2  +  3 4 = </a:t>
            </a:r>
            <a:endParaRPr lang="en-GB" sz="4800" dirty="0">
              <a:latin typeface="Printed Letter-Join" panose="02000503000000020003" pitchFamily="50" charset="0"/>
            </a:endParaRPr>
          </a:p>
        </p:txBody>
      </p:sp>
      <p:sp>
        <p:nvSpPr>
          <p:cNvPr id="39" name="Rectangle 38"/>
          <p:cNvSpPr/>
          <p:nvPr/>
        </p:nvSpPr>
        <p:spPr>
          <a:xfrm>
            <a:off x="6678303" y="3321142"/>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Rectangle 40"/>
          <p:cNvSpPr/>
          <p:nvPr/>
        </p:nvSpPr>
        <p:spPr>
          <a:xfrm>
            <a:off x="6678303" y="4946742"/>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2" name="Rectangle 41"/>
          <p:cNvSpPr/>
          <p:nvPr/>
        </p:nvSpPr>
        <p:spPr>
          <a:xfrm>
            <a:off x="6945001" y="4946742"/>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Rectangle 42"/>
          <p:cNvSpPr/>
          <p:nvPr/>
        </p:nvSpPr>
        <p:spPr>
          <a:xfrm>
            <a:off x="7196203" y="4946742"/>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Rectangle 44"/>
          <p:cNvSpPr/>
          <p:nvPr/>
        </p:nvSpPr>
        <p:spPr>
          <a:xfrm>
            <a:off x="7735333" y="4583441"/>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6" name="Rectangle 45"/>
          <p:cNvSpPr/>
          <p:nvPr/>
        </p:nvSpPr>
        <p:spPr>
          <a:xfrm>
            <a:off x="7998460" y="4583441"/>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7" name="Rectangle 46"/>
          <p:cNvSpPr/>
          <p:nvPr/>
        </p:nvSpPr>
        <p:spPr>
          <a:xfrm>
            <a:off x="7739763" y="5547992"/>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8" name="Rectangle 47"/>
          <p:cNvSpPr/>
          <p:nvPr/>
        </p:nvSpPr>
        <p:spPr>
          <a:xfrm>
            <a:off x="8004824" y="5547992"/>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9" name="Rectangle 48"/>
          <p:cNvSpPr/>
          <p:nvPr/>
        </p:nvSpPr>
        <p:spPr>
          <a:xfrm>
            <a:off x="7730117" y="5817241"/>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0" name="Rectangle 49"/>
          <p:cNvSpPr/>
          <p:nvPr/>
        </p:nvSpPr>
        <p:spPr>
          <a:xfrm>
            <a:off x="7995178" y="5817241"/>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3" name="Rectangle 52"/>
          <p:cNvSpPr/>
          <p:nvPr/>
        </p:nvSpPr>
        <p:spPr>
          <a:xfrm>
            <a:off x="6922141" y="3322981"/>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4" name="Rectangle 53"/>
          <p:cNvSpPr/>
          <p:nvPr/>
        </p:nvSpPr>
        <p:spPr>
          <a:xfrm>
            <a:off x="7156216" y="3324396"/>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5" name="Rectangle 54"/>
          <p:cNvSpPr/>
          <p:nvPr/>
        </p:nvSpPr>
        <p:spPr>
          <a:xfrm>
            <a:off x="7377885" y="3324396"/>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9407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213230" y="2551704"/>
            <a:ext cx="11697119" cy="4199917"/>
            <a:chOff x="213230" y="2483608"/>
            <a:chExt cx="11697119" cy="4199917"/>
          </a:xfrm>
        </p:grpSpPr>
        <p:pic>
          <p:nvPicPr>
            <p:cNvPr id="66" name="Picture 2" descr="Download this one inch printable graph paper. Large graph paper printable.  Squared paper PDF t… | Free paper printables, Grid paper printable,  Printable graph paper"/>
            <p:cNvPicPr>
              <a:picLocks noChangeAspect="1" noChangeArrowheads="1"/>
            </p:cNvPicPr>
            <p:nvPr/>
          </p:nvPicPr>
          <p:blipFill rotWithShape="1">
            <a:blip r:embed="rId3">
              <a:extLst>
                <a:ext uri="{28A0092B-C50C-407E-A947-70E740481C1C}">
                  <a14:useLocalDpi xmlns:a14="http://schemas.microsoft.com/office/drawing/2010/main" val="0"/>
                </a:ext>
              </a:extLst>
            </a:blip>
            <a:srcRect l="2578" r="31247" b="8677"/>
            <a:stretch/>
          </p:blipFill>
          <p:spPr bwMode="auto">
            <a:xfrm rot="5400000">
              <a:off x="1854072" y="842766"/>
              <a:ext cx="4196077" cy="747776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Download this one inch printable graph paper. Large graph paper printable.  Squared paper PDF t… | Free paper printables, Grid paper printable,  Printable graph paper"/>
            <p:cNvPicPr>
              <a:picLocks noChangeAspect="1" noChangeArrowheads="1"/>
            </p:cNvPicPr>
            <p:nvPr/>
          </p:nvPicPr>
          <p:blipFill rotWithShape="1">
            <a:blip r:embed="rId3">
              <a:extLst>
                <a:ext uri="{28A0092B-C50C-407E-A947-70E740481C1C}">
                  <a14:useLocalDpi xmlns:a14="http://schemas.microsoft.com/office/drawing/2010/main" val="0"/>
                </a:ext>
              </a:extLst>
            </a:blip>
            <a:srcRect l="2578" t="11707" r="31247" b="8677"/>
            <a:stretch/>
          </p:blipFill>
          <p:spPr bwMode="auto">
            <a:xfrm rot="5400000">
              <a:off x="6552752" y="1325928"/>
              <a:ext cx="4196077" cy="651911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838200" y="144304"/>
            <a:ext cx="10515600" cy="1325563"/>
          </a:xfrm>
        </p:spPr>
        <p:txBody>
          <a:bodyPr/>
          <a:lstStyle/>
          <a:p>
            <a:pPr algn="ctr"/>
            <a:r>
              <a:rPr lang="en-GB" dirty="0" smtClean="0">
                <a:latin typeface="Letter-join Basic 40" panose="02000505000000020003" pitchFamily="50" charset="0"/>
              </a:rPr>
              <a:t>Addition – Bridging Ten</a:t>
            </a:r>
            <a:endParaRPr lang="en-GB" dirty="0">
              <a:latin typeface="Letter-join Basic 40" panose="02000505000000020003" pitchFamily="50" charset="0"/>
            </a:endParaRPr>
          </a:p>
        </p:txBody>
      </p:sp>
      <p:sp>
        <p:nvSpPr>
          <p:cNvPr id="3" name="Content Placeholder 2"/>
          <p:cNvSpPr>
            <a:spLocks noGrp="1"/>
          </p:cNvSpPr>
          <p:nvPr>
            <p:ph idx="1"/>
          </p:nvPr>
        </p:nvSpPr>
        <p:spPr>
          <a:xfrm>
            <a:off x="838200" y="1371600"/>
            <a:ext cx="10515600" cy="4805363"/>
          </a:xfrm>
        </p:spPr>
        <p:txBody>
          <a:bodyPr/>
          <a:lstStyle/>
          <a:p>
            <a:r>
              <a:rPr lang="en-GB" dirty="0">
                <a:latin typeface="Printed Letter-Join" panose="02000503000000020003" pitchFamily="50" charset="0"/>
              </a:rPr>
              <a:t>For addition and subtraction, the children have been practising using Dienes/Base Ten and representing this by drawing out tens and ones. </a:t>
            </a:r>
          </a:p>
          <a:p>
            <a:endParaRPr lang="en-GB" dirty="0">
              <a:latin typeface="Printed Letter-Join" panose="02000503000000020003" pitchFamily="50" charset="0"/>
            </a:endParaRPr>
          </a:p>
          <a:p>
            <a:pPr marL="0" indent="0">
              <a:buNone/>
            </a:pPr>
            <a:endParaRPr lang="en-GB" dirty="0">
              <a:latin typeface="Printed Letter-Join" panose="02000503000000020003" pitchFamily="50" charset="0"/>
            </a:endParaRPr>
          </a:p>
        </p:txBody>
      </p:sp>
      <p:pic>
        <p:nvPicPr>
          <p:cNvPr id="9" name="Picture 8" descr="Amazon.com: Learning Resources Base Ten Blocks Smart Pack, Early Childhood  Math Skills, Ages 5+, Multicolor : Toys &amp;amp; Ga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5559" y="144304"/>
            <a:ext cx="1445744" cy="12427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79995" y="3319296"/>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p:cNvSpPr txBox="1"/>
          <p:nvPr/>
        </p:nvSpPr>
        <p:spPr>
          <a:xfrm>
            <a:off x="213228" y="2555544"/>
            <a:ext cx="5178003" cy="830997"/>
          </a:xfrm>
          <a:prstGeom prst="rect">
            <a:avLst/>
          </a:prstGeom>
          <a:noFill/>
        </p:spPr>
        <p:txBody>
          <a:bodyPr wrap="square" rtlCol="0">
            <a:spAutoFit/>
          </a:bodyPr>
          <a:lstStyle/>
          <a:p>
            <a:r>
              <a:rPr lang="en-GB" sz="4800" dirty="0" smtClean="0">
                <a:latin typeface="Printed Letter-Join" panose="02000503000000020003" pitchFamily="50" charset="0"/>
              </a:rPr>
              <a:t>2  5  +  4 6 = </a:t>
            </a:r>
            <a:endParaRPr lang="en-GB" sz="4800" dirty="0">
              <a:latin typeface="Printed Letter-Join" panose="02000503000000020003" pitchFamily="50" charset="0"/>
            </a:endParaRPr>
          </a:p>
        </p:txBody>
      </p:sp>
      <p:sp>
        <p:nvSpPr>
          <p:cNvPr id="21" name="Rectangle 20"/>
          <p:cNvSpPr/>
          <p:nvPr/>
        </p:nvSpPr>
        <p:spPr>
          <a:xfrm>
            <a:off x="731197" y="3319296"/>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Rectangle 21"/>
          <p:cNvSpPr/>
          <p:nvPr/>
        </p:nvSpPr>
        <p:spPr>
          <a:xfrm>
            <a:off x="479995" y="4944896"/>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Rectangle 22"/>
          <p:cNvSpPr/>
          <p:nvPr/>
        </p:nvSpPr>
        <p:spPr>
          <a:xfrm>
            <a:off x="731197" y="4944896"/>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Rectangle 23"/>
          <p:cNvSpPr/>
          <p:nvPr/>
        </p:nvSpPr>
        <p:spPr>
          <a:xfrm>
            <a:off x="997895" y="4944896"/>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Rectangle 24"/>
          <p:cNvSpPr/>
          <p:nvPr/>
        </p:nvSpPr>
        <p:spPr>
          <a:xfrm>
            <a:off x="1249097" y="4944896"/>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Rectangle 25"/>
          <p:cNvSpPr/>
          <p:nvPr/>
        </p:nvSpPr>
        <p:spPr>
          <a:xfrm>
            <a:off x="1788227" y="4289511"/>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27"/>
          <p:cNvSpPr/>
          <p:nvPr/>
        </p:nvSpPr>
        <p:spPr>
          <a:xfrm>
            <a:off x="1788227" y="4581595"/>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Rectangle 28"/>
          <p:cNvSpPr/>
          <p:nvPr/>
        </p:nvSpPr>
        <p:spPr>
          <a:xfrm>
            <a:off x="2051354" y="4581595"/>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Rectangle 30"/>
          <p:cNvSpPr/>
          <p:nvPr/>
        </p:nvSpPr>
        <p:spPr>
          <a:xfrm>
            <a:off x="1792657" y="5546146"/>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Rectangle 31"/>
          <p:cNvSpPr/>
          <p:nvPr/>
        </p:nvSpPr>
        <p:spPr>
          <a:xfrm>
            <a:off x="2057718" y="5546146"/>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Rectangle 32"/>
          <p:cNvSpPr/>
          <p:nvPr/>
        </p:nvSpPr>
        <p:spPr>
          <a:xfrm>
            <a:off x="1783011" y="5815395"/>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Rectangle 33"/>
          <p:cNvSpPr/>
          <p:nvPr/>
        </p:nvSpPr>
        <p:spPr>
          <a:xfrm>
            <a:off x="2048072" y="5815395"/>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Rectangle 34"/>
          <p:cNvSpPr/>
          <p:nvPr/>
        </p:nvSpPr>
        <p:spPr>
          <a:xfrm>
            <a:off x="1792657" y="6106356"/>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Rectangle 35"/>
          <p:cNvSpPr/>
          <p:nvPr/>
        </p:nvSpPr>
        <p:spPr>
          <a:xfrm>
            <a:off x="2057718" y="6106356"/>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Rectangle 36"/>
          <p:cNvSpPr/>
          <p:nvPr/>
        </p:nvSpPr>
        <p:spPr>
          <a:xfrm>
            <a:off x="6427101" y="3330870"/>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TextBox 37"/>
          <p:cNvSpPr txBox="1"/>
          <p:nvPr/>
        </p:nvSpPr>
        <p:spPr>
          <a:xfrm>
            <a:off x="6160334" y="2567118"/>
            <a:ext cx="5178003" cy="830997"/>
          </a:xfrm>
          <a:prstGeom prst="rect">
            <a:avLst/>
          </a:prstGeom>
          <a:noFill/>
        </p:spPr>
        <p:txBody>
          <a:bodyPr wrap="square" rtlCol="0">
            <a:spAutoFit/>
          </a:bodyPr>
          <a:lstStyle/>
          <a:p>
            <a:r>
              <a:rPr lang="en-GB" sz="4800" dirty="0">
                <a:latin typeface="Printed Letter-Join" panose="02000503000000020003" pitchFamily="50" charset="0"/>
              </a:rPr>
              <a:t>5</a:t>
            </a:r>
            <a:r>
              <a:rPr lang="en-GB" sz="4800" dirty="0" smtClean="0">
                <a:latin typeface="Printed Letter-Join" panose="02000503000000020003" pitchFamily="50" charset="0"/>
              </a:rPr>
              <a:t>  8  +  3 4 = </a:t>
            </a:r>
            <a:endParaRPr lang="en-GB" sz="4800" dirty="0">
              <a:latin typeface="Printed Letter-Join" panose="02000503000000020003" pitchFamily="50" charset="0"/>
            </a:endParaRPr>
          </a:p>
        </p:txBody>
      </p:sp>
      <p:sp>
        <p:nvSpPr>
          <p:cNvPr id="39" name="Rectangle 38"/>
          <p:cNvSpPr/>
          <p:nvPr/>
        </p:nvSpPr>
        <p:spPr>
          <a:xfrm>
            <a:off x="6678303" y="3330870"/>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Rectangle 40"/>
          <p:cNvSpPr/>
          <p:nvPr/>
        </p:nvSpPr>
        <p:spPr>
          <a:xfrm>
            <a:off x="6678303" y="4956470"/>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2" name="Rectangle 41"/>
          <p:cNvSpPr/>
          <p:nvPr/>
        </p:nvSpPr>
        <p:spPr>
          <a:xfrm>
            <a:off x="6945001" y="4956470"/>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Rectangle 42"/>
          <p:cNvSpPr/>
          <p:nvPr/>
        </p:nvSpPr>
        <p:spPr>
          <a:xfrm>
            <a:off x="7196203" y="4956470"/>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Rectangle 44"/>
          <p:cNvSpPr/>
          <p:nvPr/>
        </p:nvSpPr>
        <p:spPr>
          <a:xfrm>
            <a:off x="7735333" y="4593169"/>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6" name="Rectangle 45"/>
          <p:cNvSpPr/>
          <p:nvPr/>
        </p:nvSpPr>
        <p:spPr>
          <a:xfrm>
            <a:off x="7998460" y="4593169"/>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7" name="Rectangle 46"/>
          <p:cNvSpPr/>
          <p:nvPr/>
        </p:nvSpPr>
        <p:spPr>
          <a:xfrm>
            <a:off x="7739763" y="5557720"/>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8" name="Rectangle 47"/>
          <p:cNvSpPr/>
          <p:nvPr/>
        </p:nvSpPr>
        <p:spPr>
          <a:xfrm>
            <a:off x="8004824" y="5557720"/>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9" name="Rectangle 48"/>
          <p:cNvSpPr/>
          <p:nvPr/>
        </p:nvSpPr>
        <p:spPr>
          <a:xfrm>
            <a:off x="7730117" y="5826969"/>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0" name="Rectangle 49"/>
          <p:cNvSpPr/>
          <p:nvPr/>
        </p:nvSpPr>
        <p:spPr>
          <a:xfrm>
            <a:off x="7995178" y="5826969"/>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3" name="Rectangle 52"/>
          <p:cNvSpPr/>
          <p:nvPr/>
        </p:nvSpPr>
        <p:spPr>
          <a:xfrm>
            <a:off x="6922141" y="3332709"/>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4" name="Rectangle 53"/>
          <p:cNvSpPr/>
          <p:nvPr/>
        </p:nvSpPr>
        <p:spPr>
          <a:xfrm>
            <a:off x="7156216" y="3334124"/>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5" name="Rectangle 54"/>
          <p:cNvSpPr/>
          <p:nvPr/>
        </p:nvSpPr>
        <p:spPr>
          <a:xfrm>
            <a:off x="7377885" y="3334124"/>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0" name="Rectangle 39"/>
          <p:cNvSpPr/>
          <p:nvPr/>
        </p:nvSpPr>
        <p:spPr>
          <a:xfrm>
            <a:off x="1778581" y="4871456"/>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4" name="Rectangle 43"/>
          <p:cNvSpPr/>
          <p:nvPr/>
        </p:nvSpPr>
        <p:spPr>
          <a:xfrm>
            <a:off x="2041708" y="4871456"/>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1" name="Rectangle 50"/>
          <p:cNvSpPr/>
          <p:nvPr/>
        </p:nvSpPr>
        <p:spPr>
          <a:xfrm>
            <a:off x="7741483" y="4074186"/>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2" name="Rectangle 51"/>
          <p:cNvSpPr/>
          <p:nvPr/>
        </p:nvSpPr>
        <p:spPr>
          <a:xfrm>
            <a:off x="8006544" y="4074186"/>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6" name="Rectangle 55"/>
          <p:cNvSpPr/>
          <p:nvPr/>
        </p:nvSpPr>
        <p:spPr>
          <a:xfrm>
            <a:off x="7731837" y="4343435"/>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7" name="Rectangle 56"/>
          <p:cNvSpPr/>
          <p:nvPr/>
        </p:nvSpPr>
        <p:spPr>
          <a:xfrm>
            <a:off x="7996898" y="4343435"/>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2" name="Rectangle 61"/>
          <p:cNvSpPr/>
          <p:nvPr/>
        </p:nvSpPr>
        <p:spPr>
          <a:xfrm>
            <a:off x="7739280" y="3820197"/>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3" name="Rectangle 62"/>
          <p:cNvSpPr/>
          <p:nvPr/>
        </p:nvSpPr>
        <p:spPr>
          <a:xfrm>
            <a:off x="8004341" y="3820197"/>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Rectangle 3"/>
          <p:cNvSpPr/>
          <p:nvPr/>
        </p:nvSpPr>
        <p:spPr>
          <a:xfrm>
            <a:off x="1656522" y="4489633"/>
            <a:ext cx="720035" cy="19925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599554" y="4048819"/>
            <a:ext cx="720035" cy="19925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494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3230" y="2561432"/>
            <a:ext cx="11697119" cy="4199917"/>
            <a:chOff x="213230" y="2483608"/>
            <a:chExt cx="11697119" cy="4199917"/>
          </a:xfrm>
        </p:grpSpPr>
        <p:pic>
          <p:nvPicPr>
            <p:cNvPr id="5122" name="Picture 2" descr="Download this one inch printable graph paper. Large graph paper printable.  Squared paper PDF t… | Free paper printables, Grid paper printable,  Printable graph paper"/>
            <p:cNvPicPr>
              <a:picLocks noChangeAspect="1" noChangeArrowheads="1"/>
            </p:cNvPicPr>
            <p:nvPr/>
          </p:nvPicPr>
          <p:blipFill rotWithShape="1">
            <a:blip r:embed="rId2">
              <a:extLst>
                <a:ext uri="{28A0092B-C50C-407E-A947-70E740481C1C}">
                  <a14:useLocalDpi xmlns:a14="http://schemas.microsoft.com/office/drawing/2010/main" val="0"/>
                </a:ext>
              </a:extLst>
            </a:blip>
            <a:srcRect l="2578" r="31247" b="8677"/>
            <a:stretch/>
          </p:blipFill>
          <p:spPr bwMode="auto">
            <a:xfrm rot="5400000">
              <a:off x="1854072" y="842766"/>
              <a:ext cx="4196077" cy="74777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ownload this one inch printable graph paper. Large graph paper printable.  Squared paper PDF t… | Free paper printables, Grid paper printable,  Printable graph paper"/>
            <p:cNvPicPr>
              <a:picLocks noChangeAspect="1" noChangeArrowheads="1"/>
            </p:cNvPicPr>
            <p:nvPr/>
          </p:nvPicPr>
          <p:blipFill rotWithShape="1">
            <a:blip r:embed="rId2">
              <a:extLst>
                <a:ext uri="{28A0092B-C50C-407E-A947-70E740481C1C}">
                  <a14:useLocalDpi xmlns:a14="http://schemas.microsoft.com/office/drawing/2010/main" val="0"/>
                </a:ext>
              </a:extLst>
            </a:blip>
            <a:srcRect l="2578" t="11707" r="31247" b="8677"/>
            <a:stretch/>
          </p:blipFill>
          <p:spPr bwMode="auto">
            <a:xfrm rot="5400000">
              <a:off x="6552752" y="1325928"/>
              <a:ext cx="4196077" cy="651911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838200" y="144304"/>
            <a:ext cx="10515600" cy="1325563"/>
          </a:xfrm>
        </p:spPr>
        <p:txBody>
          <a:bodyPr/>
          <a:lstStyle/>
          <a:p>
            <a:pPr algn="ctr"/>
            <a:r>
              <a:rPr lang="en-GB" dirty="0" smtClean="0">
                <a:latin typeface="Letter-join Basic 40" panose="02000505000000020003" pitchFamily="50" charset="0"/>
              </a:rPr>
              <a:t>Subtraction</a:t>
            </a:r>
            <a:endParaRPr lang="en-GB" dirty="0">
              <a:latin typeface="Letter-join Basic 40" panose="02000505000000020003" pitchFamily="50" charset="0"/>
            </a:endParaRPr>
          </a:p>
        </p:txBody>
      </p:sp>
      <p:sp>
        <p:nvSpPr>
          <p:cNvPr id="3" name="Content Placeholder 2"/>
          <p:cNvSpPr>
            <a:spLocks noGrp="1"/>
          </p:cNvSpPr>
          <p:nvPr>
            <p:ph idx="1"/>
          </p:nvPr>
        </p:nvSpPr>
        <p:spPr>
          <a:xfrm>
            <a:off x="838200" y="1371600"/>
            <a:ext cx="10515600" cy="4805363"/>
          </a:xfrm>
        </p:spPr>
        <p:txBody>
          <a:bodyPr/>
          <a:lstStyle/>
          <a:p>
            <a:r>
              <a:rPr lang="en-GB" dirty="0">
                <a:latin typeface="Printed Letter-Join" panose="02000503000000020003" pitchFamily="50" charset="0"/>
              </a:rPr>
              <a:t>For addition and subtraction, the children have been practising using Dienes/Base Ten and representing this by drawing out tens and ones. </a:t>
            </a:r>
          </a:p>
          <a:p>
            <a:endParaRPr lang="en-GB" dirty="0">
              <a:latin typeface="Printed Letter-Join" panose="02000503000000020003" pitchFamily="50" charset="0"/>
            </a:endParaRPr>
          </a:p>
          <a:p>
            <a:pPr marL="0" indent="0">
              <a:buNone/>
            </a:pPr>
            <a:endParaRPr lang="en-GB" dirty="0">
              <a:latin typeface="Printed Letter-Join" panose="02000503000000020003" pitchFamily="50" charset="0"/>
            </a:endParaRPr>
          </a:p>
        </p:txBody>
      </p:sp>
      <p:pic>
        <p:nvPicPr>
          <p:cNvPr id="9" name="Picture 8" descr="Amazon.com: Learning Resources Base Ten Blocks Smart Pack, Early Childhood  Math Skills, Ages 5+, Multicolor : Toys &amp;amp; G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559" y="144304"/>
            <a:ext cx="1445744" cy="12427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79995" y="3329024"/>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p:cNvSpPr txBox="1"/>
          <p:nvPr/>
        </p:nvSpPr>
        <p:spPr>
          <a:xfrm>
            <a:off x="213228" y="2565272"/>
            <a:ext cx="5178003" cy="830997"/>
          </a:xfrm>
          <a:prstGeom prst="rect">
            <a:avLst/>
          </a:prstGeom>
          <a:noFill/>
        </p:spPr>
        <p:txBody>
          <a:bodyPr wrap="square" rtlCol="0">
            <a:spAutoFit/>
          </a:bodyPr>
          <a:lstStyle/>
          <a:p>
            <a:r>
              <a:rPr lang="en-GB" sz="4800" dirty="0" smtClean="0">
                <a:latin typeface="Printed Letter-Join" panose="02000503000000020003" pitchFamily="50" charset="0"/>
              </a:rPr>
              <a:t>2  3  -  1 </a:t>
            </a:r>
            <a:r>
              <a:rPr lang="en-GB" sz="4800" dirty="0">
                <a:latin typeface="Printed Letter-Join" panose="02000503000000020003" pitchFamily="50" charset="0"/>
              </a:rPr>
              <a:t> </a:t>
            </a:r>
            <a:r>
              <a:rPr lang="en-GB" sz="4800" dirty="0" smtClean="0">
                <a:latin typeface="Printed Letter-Join" panose="02000503000000020003" pitchFamily="50" charset="0"/>
              </a:rPr>
              <a:t>2 = </a:t>
            </a:r>
            <a:endParaRPr lang="en-GB" sz="4800" dirty="0">
              <a:latin typeface="Printed Letter-Join" panose="02000503000000020003" pitchFamily="50" charset="0"/>
            </a:endParaRPr>
          </a:p>
        </p:txBody>
      </p:sp>
      <p:sp>
        <p:nvSpPr>
          <p:cNvPr id="21" name="Rectangle 20"/>
          <p:cNvSpPr/>
          <p:nvPr/>
        </p:nvSpPr>
        <p:spPr>
          <a:xfrm>
            <a:off x="731197" y="3329024"/>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Rectangle 25"/>
          <p:cNvSpPr/>
          <p:nvPr/>
        </p:nvSpPr>
        <p:spPr>
          <a:xfrm>
            <a:off x="1788227" y="4299239"/>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27"/>
          <p:cNvSpPr/>
          <p:nvPr/>
        </p:nvSpPr>
        <p:spPr>
          <a:xfrm>
            <a:off x="1788227" y="459132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Rectangle 28"/>
          <p:cNvSpPr/>
          <p:nvPr/>
        </p:nvSpPr>
        <p:spPr>
          <a:xfrm>
            <a:off x="2051354" y="4591323"/>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Rectangle 36"/>
          <p:cNvSpPr/>
          <p:nvPr/>
        </p:nvSpPr>
        <p:spPr>
          <a:xfrm>
            <a:off x="6427101" y="3340598"/>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TextBox 37"/>
          <p:cNvSpPr txBox="1"/>
          <p:nvPr/>
        </p:nvSpPr>
        <p:spPr>
          <a:xfrm>
            <a:off x="6160334" y="2576846"/>
            <a:ext cx="5178003" cy="830997"/>
          </a:xfrm>
          <a:prstGeom prst="rect">
            <a:avLst/>
          </a:prstGeom>
          <a:noFill/>
        </p:spPr>
        <p:txBody>
          <a:bodyPr wrap="square" rtlCol="0">
            <a:spAutoFit/>
          </a:bodyPr>
          <a:lstStyle/>
          <a:p>
            <a:r>
              <a:rPr lang="en-GB" sz="4800" dirty="0">
                <a:latin typeface="Printed Letter-Join" panose="02000503000000020003" pitchFamily="50" charset="0"/>
              </a:rPr>
              <a:t>5</a:t>
            </a:r>
            <a:r>
              <a:rPr lang="en-GB" sz="4800" dirty="0" smtClean="0">
                <a:latin typeface="Printed Letter-Join" panose="02000503000000020003" pitchFamily="50" charset="0"/>
              </a:rPr>
              <a:t>  6  -  3 4 = </a:t>
            </a:r>
            <a:endParaRPr lang="en-GB" sz="4800" dirty="0">
              <a:latin typeface="Printed Letter-Join" panose="02000503000000020003" pitchFamily="50" charset="0"/>
            </a:endParaRPr>
          </a:p>
        </p:txBody>
      </p:sp>
      <p:sp>
        <p:nvSpPr>
          <p:cNvPr id="39" name="Rectangle 38"/>
          <p:cNvSpPr/>
          <p:nvPr/>
        </p:nvSpPr>
        <p:spPr>
          <a:xfrm>
            <a:off x="6678303" y="3340598"/>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Rectangle 44"/>
          <p:cNvSpPr/>
          <p:nvPr/>
        </p:nvSpPr>
        <p:spPr>
          <a:xfrm>
            <a:off x="7735333" y="4602897"/>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6" name="Rectangle 45"/>
          <p:cNvSpPr/>
          <p:nvPr/>
        </p:nvSpPr>
        <p:spPr>
          <a:xfrm>
            <a:off x="7998460" y="4602897"/>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7" name="Rectangle 46"/>
          <p:cNvSpPr/>
          <p:nvPr/>
        </p:nvSpPr>
        <p:spPr>
          <a:xfrm>
            <a:off x="7730117" y="4057057"/>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8" name="Rectangle 47"/>
          <p:cNvSpPr/>
          <p:nvPr/>
        </p:nvSpPr>
        <p:spPr>
          <a:xfrm>
            <a:off x="7995178" y="4057057"/>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9" name="Rectangle 48"/>
          <p:cNvSpPr/>
          <p:nvPr/>
        </p:nvSpPr>
        <p:spPr>
          <a:xfrm>
            <a:off x="7720471" y="4326306"/>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0" name="Rectangle 49"/>
          <p:cNvSpPr/>
          <p:nvPr/>
        </p:nvSpPr>
        <p:spPr>
          <a:xfrm>
            <a:off x="7985532" y="4326306"/>
            <a:ext cx="162046" cy="173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3" name="Rectangle 52"/>
          <p:cNvSpPr/>
          <p:nvPr/>
        </p:nvSpPr>
        <p:spPr>
          <a:xfrm>
            <a:off x="6922141" y="3342437"/>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4" name="Rectangle 53"/>
          <p:cNvSpPr/>
          <p:nvPr/>
        </p:nvSpPr>
        <p:spPr>
          <a:xfrm>
            <a:off x="7156216" y="3343852"/>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5" name="Rectangle 54"/>
          <p:cNvSpPr/>
          <p:nvPr/>
        </p:nvSpPr>
        <p:spPr>
          <a:xfrm>
            <a:off x="7377885" y="3343852"/>
            <a:ext cx="45719" cy="13786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 name="Straight Connector 4"/>
          <p:cNvCxnSpPr/>
          <p:nvPr/>
        </p:nvCxnSpPr>
        <p:spPr>
          <a:xfrm flipH="1">
            <a:off x="613458" y="3885895"/>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p:nvCxnSpPr>
        <p:spPr>
          <a:xfrm flipH="1">
            <a:off x="1644952" y="4288358"/>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1" name="Straight Connector 50"/>
          <p:cNvCxnSpPr/>
          <p:nvPr/>
        </p:nvCxnSpPr>
        <p:spPr>
          <a:xfrm flipH="1">
            <a:off x="1644952" y="4520575"/>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p:nvCxnSpPr>
        <p:spPr>
          <a:xfrm flipH="1">
            <a:off x="7270796" y="3924661"/>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6" name="Straight Connector 55"/>
          <p:cNvCxnSpPr/>
          <p:nvPr/>
        </p:nvCxnSpPr>
        <p:spPr>
          <a:xfrm flipH="1">
            <a:off x="7005039" y="3918161"/>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7" name="Straight Connector 56"/>
          <p:cNvCxnSpPr/>
          <p:nvPr/>
        </p:nvCxnSpPr>
        <p:spPr>
          <a:xfrm flipH="1">
            <a:off x="7918948" y="4017198"/>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8" name="Straight Connector 57"/>
          <p:cNvCxnSpPr/>
          <p:nvPr/>
        </p:nvCxnSpPr>
        <p:spPr>
          <a:xfrm flipH="1">
            <a:off x="7630493" y="3983231"/>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9" name="Straight Connector 58"/>
          <p:cNvCxnSpPr/>
          <p:nvPr/>
        </p:nvCxnSpPr>
        <p:spPr>
          <a:xfrm flipH="1">
            <a:off x="7922289" y="4295895"/>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60" name="Straight Connector 59"/>
          <p:cNvCxnSpPr/>
          <p:nvPr/>
        </p:nvCxnSpPr>
        <p:spPr>
          <a:xfrm flipH="1">
            <a:off x="7630493" y="4321266"/>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flipH="1">
            <a:off x="6795196" y="3866075"/>
            <a:ext cx="335666" cy="277792"/>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9070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863</TotalTime>
  <Words>1494</Words>
  <Application>Microsoft Office PowerPoint</Application>
  <PresentationFormat>Widescreen</PresentationFormat>
  <Paragraphs>203</Paragraphs>
  <Slides>27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PMingLiU-ExtB</vt:lpstr>
      <vt:lpstr>Arial</vt:lpstr>
      <vt:lpstr>Calibri</vt:lpstr>
      <vt:lpstr>Calibri Light</vt:lpstr>
      <vt:lpstr>Comic Sans MS</vt:lpstr>
      <vt:lpstr>Letter-join Basic 40</vt:lpstr>
      <vt:lpstr>Printed Letter-Join</vt:lpstr>
      <vt:lpstr>Office Theme</vt:lpstr>
      <vt:lpstr>Year 2 Maths Meeting  October 2023</vt:lpstr>
      <vt:lpstr>Year 2 Maths Curriculum</vt:lpstr>
      <vt:lpstr>Maths in Year 2</vt:lpstr>
      <vt:lpstr>Arithmetic Methods </vt:lpstr>
      <vt:lpstr>Understanding and Representing Numbers</vt:lpstr>
      <vt:lpstr>Number Facts  </vt:lpstr>
      <vt:lpstr>Addition</vt:lpstr>
      <vt:lpstr>Addition – Bridging Ten</vt:lpstr>
      <vt:lpstr>Subtraction</vt:lpstr>
      <vt:lpstr>Subtraction – Bridging Ten</vt:lpstr>
      <vt:lpstr>Other examples of addition and subtraction are:</vt:lpstr>
      <vt:lpstr>Adding Three Single Digit Numbers</vt:lpstr>
      <vt:lpstr>Multiplication</vt:lpstr>
      <vt:lpstr>Multiplication &amp; Division</vt:lpstr>
      <vt:lpstr>Doubling and Halving</vt:lpstr>
      <vt:lpstr>Halving Two Digit Numbers</vt:lpstr>
      <vt:lpstr>Halving Two Digit Numbers</vt:lpstr>
      <vt:lpstr>Halving Two Digit Numbers</vt:lpstr>
      <vt:lpstr>Calculating Unit Fractions of Amounts</vt:lpstr>
      <vt:lpstr>Calculating Unit Fractions of Amounts</vt:lpstr>
      <vt:lpstr>Times Tables</vt:lpstr>
      <vt:lpstr>How can you help at home?</vt:lpstr>
      <vt:lpstr>If you click ‘Me’ and ‘My Stats’ at the bottom, you can see in green, orange or red, which facts your child is finding tricky. The ‘greener’ the fact, the quicker the child’s recall.</vt:lpstr>
      <vt:lpstr>PowerPoint Presentation</vt:lpstr>
      <vt:lpstr>Arithmetic Paper   (25 questions) </vt:lpstr>
      <vt:lpstr>How can you help at home?</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Maths Calculation</dc:title>
  <dc:creator>Stewart McSmythurs</dc:creator>
  <cp:lastModifiedBy>Danielle Payne</cp:lastModifiedBy>
  <cp:revision>117</cp:revision>
  <dcterms:created xsi:type="dcterms:W3CDTF">2017-12-15T18:55:44Z</dcterms:created>
  <dcterms:modified xsi:type="dcterms:W3CDTF">2023-10-19T12:06:57Z</dcterms:modified>
</cp:coreProperties>
</file>