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84" r:id="rId7"/>
    <p:sldId id="263" r:id="rId8"/>
    <p:sldId id="264" r:id="rId9"/>
    <p:sldId id="265" r:id="rId10"/>
    <p:sldId id="274" r:id="rId11"/>
    <p:sldId id="273" r:id="rId12"/>
    <p:sldId id="272" r:id="rId13"/>
    <p:sldId id="271" r:id="rId14"/>
    <p:sldId id="270" r:id="rId15"/>
    <p:sldId id="276" r:id="rId16"/>
    <p:sldId id="275" r:id="rId17"/>
    <p:sldId id="283" r:id="rId18"/>
    <p:sldId id="277" r:id="rId19"/>
    <p:sldId id="278" r:id="rId20"/>
    <p:sldId id="280" r:id="rId21"/>
    <p:sldId id="281" r:id="rId22"/>
    <p:sldId id="266" r:id="rId23"/>
    <p:sldId id="269" r:id="rId24"/>
    <p:sldId id="282" r:id="rId25"/>
    <p:sldId id="267" r:id="rId26"/>
    <p:sldId id="285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CCFF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54C0E-2D32-443C-878D-A0D1D553AAEF}" type="datetimeFigureOut">
              <a:rPr lang="en-GB" smtClean="0"/>
              <a:t>17/10/2019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492CE-5DF7-4F5F-9662-28A0C60CC3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71945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54C0E-2D32-443C-878D-A0D1D553AAEF}" type="datetimeFigureOut">
              <a:rPr lang="en-GB" smtClean="0"/>
              <a:t>17/10/2019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492CE-5DF7-4F5F-9662-28A0C60CC3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32482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54C0E-2D32-443C-878D-A0D1D553AAEF}" type="datetimeFigureOut">
              <a:rPr lang="en-GB" smtClean="0"/>
              <a:t>17/10/2019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492CE-5DF7-4F5F-9662-28A0C60CC3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2666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54C0E-2D32-443C-878D-A0D1D553AAEF}" type="datetimeFigureOut">
              <a:rPr lang="en-GB" smtClean="0"/>
              <a:t>17/10/2019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492CE-5DF7-4F5F-9662-28A0C60CC3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74329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54C0E-2D32-443C-878D-A0D1D553AAEF}" type="datetimeFigureOut">
              <a:rPr lang="en-GB" smtClean="0"/>
              <a:t>17/10/2019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492CE-5DF7-4F5F-9662-28A0C60CC3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2998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54C0E-2D32-443C-878D-A0D1D553AAEF}" type="datetimeFigureOut">
              <a:rPr lang="en-GB" smtClean="0"/>
              <a:t>17/10/2019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492CE-5DF7-4F5F-9662-28A0C60CC3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31321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54C0E-2D32-443C-878D-A0D1D553AAEF}" type="datetimeFigureOut">
              <a:rPr lang="en-GB" smtClean="0"/>
              <a:t>17/10/2019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492CE-5DF7-4F5F-9662-28A0C60CC3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88207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54C0E-2D32-443C-878D-A0D1D553AAEF}" type="datetimeFigureOut">
              <a:rPr lang="en-GB" smtClean="0"/>
              <a:t>17/10/2019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492CE-5DF7-4F5F-9662-28A0C60CC3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9128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54C0E-2D32-443C-878D-A0D1D553AAEF}" type="datetimeFigureOut">
              <a:rPr lang="en-GB" smtClean="0"/>
              <a:t>17/10/2019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492CE-5DF7-4F5F-9662-28A0C60CC3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22205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54C0E-2D32-443C-878D-A0D1D553AAEF}" type="datetimeFigureOut">
              <a:rPr lang="en-GB" smtClean="0"/>
              <a:t>17/10/2019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492CE-5DF7-4F5F-9662-28A0C60CC3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85109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54C0E-2D32-443C-878D-A0D1D553AAEF}" type="datetimeFigureOut">
              <a:rPr lang="en-GB" smtClean="0"/>
              <a:t>17/10/2019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492CE-5DF7-4F5F-9662-28A0C60CC3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04677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C54C0E-2D32-443C-878D-A0D1D553AAEF}" type="datetimeFigureOut">
              <a:rPr lang="en-GB" smtClean="0"/>
              <a:t>17/10/2019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6492CE-5DF7-4F5F-9662-28A0C60CC3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7385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atstestsonline.co.uk/sto_past_papers.aspx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00775" y="116704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GB" b="1" dirty="0" smtClean="0"/>
              <a:t>My </a:t>
            </a:r>
            <a:r>
              <a:rPr lang="en-GB" b="1" dirty="0"/>
              <a:t>child can </a:t>
            </a:r>
            <a:r>
              <a:rPr lang="en-GB" b="1" dirty="0" smtClean="0"/>
              <a:t>read </a:t>
            </a:r>
            <a:br>
              <a:rPr lang="en-GB" b="1" dirty="0" smtClean="0"/>
            </a:br>
            <a:r>
              <a:rPr lang="en-GB" b="1" dirty="0" smtClean="0"/>
              <a:t> </a:t>
            </a:r>
            <a:br>
              <a:rPr lang="en-GB" b="1" dirty="0" smtClean="0"/>
            </a:br>
            <a:r>
              <a:rPr lang="en-GB" b="1" dirty="0" smtClean="0"/>
              <a:t>What </a:t>
            </a:r>
            <a:r>
              <a:rPr lang="en-GB" b="1" dirty="0"/>
              <a:t>next?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1692" y="2546270"/>
            <a:ext cx="11521440" cy="2359855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en-US" sz="3000" b="1" dirty="0" smtClean="0"/>
              <a:t>Aims: </a:t>
            </a:r>
          </a:p>
          <a:p>
            <a:pPr algn="l"/>
            <a:endParaRPr lang="en-US" sz="900" b="1" dirty="0" smtClean="0"/>
          </a:p>
          <a:p>
            <a:pPr algn="l"/>
            <a:r>
              <a:rPr lang="en-US" sz="3000" dirty="0" smtClean="0"/>
              <a:t>To </a:t>
            </a:r>
            <a:r>
              <a:rPr lang="en-US" sz="3000" dirty="0"/>
              <a:t>discuss how we support children in exploring what they read in greater depth.</a:t>
            </a:r>
          </a:p>
          <a:p>
            <a:pPr algn="l"/>
            <a:endParaRPr lang="en-US" sz="3000" dirty="0"/>
          </a:p>
          <a:p>
            <a:pPr algn="l"/>
            <a:r>
              <a:rPr lang="en-US" sz="3000" dirty="0"/>
              <a:t>Focus on understanding, interpreting and responding to the texts they read.</a:t>
            </a:r>
          </a:p>
          <a:p>
            <a:pPr algn="l"/>
            <a:endParaRPr lang="en-GB" dirty="0"/>
          </a:p>
        </p:txBody>
      </p:sp>
      <p:pic>
        <p:nvPicPr>
          <p:cNvPr id="1026" name="Picture 2" descr="Image result for children reading carto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5188" y="5124429"/>
            <a:ext cx="4178917" cy="1595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holymead primar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9" y="116704"/>
            <a:ext cx="3065938" cy="2169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8146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1" y="630401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Understand, describe, select or retrieve information, events or ideas from texts and use quotation and reference to text </a:t>
            </a:r>
            <a:r>
              <a:rPr lang="en-US" dirty="0"/>
              <a:t/>
            </a:r>
            <a:br>
              <a:rPr lang="en-US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9561" y="2374265"/>
            <a:ext cx="11336382" cy="4351338"/>
          </a:xfrm>
        </p:spPr>
        <p:txBody>
          <a:bodyPr/>
          <a:lstStyle/>
          <a:p>
            <a:r>
              <a:rPr lang="en-GB" sz="3200" dirty="0"/>
              <a:t>Fact/Detail questions</a:t>
            </a:r>
            <a:r>
              <a:rPr lang="en-GB" sz="3200" dirty="0" smtClean="0"/>
              <a:t>.</a:t>
            </a:r>
          </a:p>
          <a:p>
            <a:endParaRPr lang="en-GB" sz="1050" dirty="0"/>
          </a:p>
          <a:p>
            <a:r>
              <a:rPr lang="en-US" sz="3200" dirty="0"/>
              <a:t>Looking for information found in the text. </a:t>
            </a:r>
            <a:endParaRPr lang="en-US" sz="3200" dirty="0" smtClean="0"/>
          </a:p>
          <a:p>
            <a:pPr marL="0" indent="0">
              <a:buNone/>
            </a:pPr>
            <a:endParaRPr lang="en-US" sz="3200" dirty="0"/>
          </a:p>
          <a:p>
            <a:r>
              <a:rPr lang="en-US" sz="3200" dirty="0"/>
              <a:t>The easiest question type as it’s always possible to find the answer directly from the text</a:t>
            </a:r>
            <a:r>
              <a:rPr lang="en-US" sz="3200" dirty="0" smtClean="0"/>
              <a:t>.</a:t>
            </a:r>
          </a:p>
          <a:p>
            <a:endParaRPr lang="en-US" sz="1050" dirty="0"/>
          </a:p>
          <a:p>
            <a:r>
              <a:rPr lang="en-US" sz="3200" dirty="0"/>
              <a:t>Requires children to scan texts for key words/phrases in order to locate answers.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55549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" y="0"/>
            <a:ext cx="10515600" cy="1325563"/>
          </a:xfrm>
        </p:spPr>
        <p:txBody>
          <a:bodyPr/>
          <a:lstStyle/>
          <a:p>
            <a:r>
              <a:rPr lang="en-GB" b="1" dirty="0" smtClean="0">
                <a:latin typeface="+mn-lt"/>
              </a:rPr>
              <a:t>Examples </a:t>
            </a:r>
            <a:endParaRPr lang="en-GB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33739"/>
            <a:ext cx="10515600" cy="4351338"/>
          </a:xfrm>
        </p:spPr>
        <p:txBody>
          <a:bodyPr>
            <a:normAutofit/>
          </a:bodyPr>
          <a:lstStyle/>
          <a:p>
            <a:r>
              <a:rPr lang="en-US" sz="3600" dirty="0" smtClean="0"/>
              <a:t>What was the name of…?  </a:t>
            </a:r>
          </a:p>
          <a:p>
            <a:r>
              <a:rPr lang="en-US" sz="3600" dirty="0" smtClean="0"/>
              <a:t>Who was…?  </a:t>
            </a:r>
          </a:p>
          <a:p>
            <a:r>
              <a:rPr lang="en-US" sz="3600" dirty="0" smtClean="0"/>
              <a:t>Where are the …? </a:t>
            </a:r>
          </a:p>
          <a:p>
            <a:r>
              <a:rPr lang="en-US" sz="3600" dirty="0" smtClean="0"/>
              <a:t>Where did…go? </a:t>
            </a:r>
          </a:p>
          <a:p>
            <a:r>
              <a:rPr lang="en-US" sz="3600" dirty="0" smtClean="0"/>
              <a:t> Why do…? </a:t>
            </a:r>
          </a:p>
          <a:p>
            <a:r>
              <a:rPr lang="en-US" sz="3600" dirty="0" smtClean="0"/>
              <a:t> Describe</a:t>
            </a:r>
            <a:r>
              <a:rPr lang="en-US" sz="3600" dirty="0" smtClean="0"/>
              <a:t>…</a:t>
            </a:r>
          </a:p>
          <a:p>
            <a:r>
              <a:rPr lang="en-US" sz="3600" dirty="0" smtClean="0"/>
              <a:t> What happened at…? </a:t>
            </a:r>
            <a:endParaRPr lang="en-GB" sz="3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25446" y="137161"/>
            <a:ext cx="3066554" cy="2170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40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2526" t="39910" r="23863" b="8062"/>
          <a:stretch/>
        </p:blipFill>
        <p:spPr>
          <a:xfrm>
            <a:off x="838200" y="365125"/>
            <a:ext cx="10598359" cy="5782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279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806" y="208371"/>
            <a:ext cx="8436428" cy="1325563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+mn-lt"/>
              </a:rPr>
              <a:t>Deduce, infer or interpret information, events or ideas from texts </a:t>
            </a:r>
            <a:r>
              <a:rPr lang="en-US" dirty="0"/>
              <a:t/>
            </a:r>
            <a:br>
              <a:rPr lang="en-US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126" y="2165259"/>
            <a:ext cx="10515600" cy="4351338"/>
          </a:xfrm>
        </p:spPr>
        <p:txBody>
          <a:bodyPr>
            <a:normAutofit/>
          </a:bodyPr>
          <a:lstStyle/>
          <a:p>
            <a:r>
              <a:rPr lang="en-US" sz="3200" dirty="0"/>
              <a:t>Inference questions can be difficult because they are asking you to identify what the author is implying or suggesting</a:t>
            </a:r>
            <a:r>
              <a:rPr lang="en-US" sz="3200" dirty="0" smtClean="0"/>
              <a:t>.</a:t>
            </a:r>
          </a:p>
          <a:p>
            <a:endParaRPr lang="en-US" sz="3200" dirty="0"/>
          </a:p>
          <a:p>
            <a:r>
              <a:rPr lang="en-US" sz="3200" dirty="0"/>
              <a:t>Children are asked to deduce something about the text. </a:t>
            </a:r>
            <a:endParaRPr lang="en-US" sz="3200" dirty="0" smtClean="0"/>
          </a:p>
          <a:p>
            <a:endParaRPr lang="en-US" sz="3200" dirty="0"/>
          </a:p>
          <a:p>
            <a:r>
              <a:rPr lang="en-US" sz="3200" dirty="0"/>
              <a:t>Answers must be based on what the reader can infer from the text.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25446" y="0"/>
            <a:ext cx="3066554" cy="2170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85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623" y="161143"/>
            <a:ext cx="9446623" cy="1325563"/>
          </a:xfrm>
        </p:spPr>
        <p:txBody>
          <a:bodyPr/>
          <a:lstStyle/>
          <a:p>
            <a:r>
              <a:rPr lang="en-US" sz="4000" b="1" dirty="0">
                <a:solidFill>
                  <a:prstClr val="black"/>
                </a:solidFill>
                <a:latin typeface="Calibri" panose="020F0502020204030204"/>
              </a:rPr>
              <a:t>Deduce, infer or interpret information, events or ideas from texts</a:t>
            </a:r>
            <a:endParaRPr lang="en-GB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2623" y="2170364"/>
            <a:ext cx="10515600" cy="4351338"/>
          </a:xfrm>
        </p:spPr>
        <p:txBody>
          <a:bodyPr>
            <a:normAutofit/>
          </a:bodyPr>
          <a:lstStyle/>
          <a:p>
            <a:r>
              <a:rPr lang="en-US" sz="4000" dirty="0" smtClean="0"/>
              <a:t>How did Sally know that her friends were safe? </a:t>
            </a:r>
            <a:endParaRPr lang="en-US" sz="4000" dirty="0"/>
          </a:p>
          <a:p>
            <a:r>
              <a:rPr lang="en-US" sz="4000" dirty="0" smtClean="0"/>
              <a:t>What words or phrases tell us…? </a:t>
            </a:r>
            <a:endParaRPr lang="en-US" sz="4000" dirty="0"/>
          </a:p>
          <a:p>
            <a:r>
              <a:rPr lang="en-US" sz="4000" dirty="0" smtClean="0"/>
              <a:t> What does the writer think about…? </a:t>
            </a:r>
          </a:p>
          <a:p>
            <a:r>
              <a:rPr lang="en-US" sz="4000" dirty="0" smtClean="0"/>
              <a:t> Why is …………. important in the story? </a:t>
            </a:r>
          </a:p>
          <a:p>
            <a:r>
              <a:rPr lang="en-US" sz="4000" dirty="0" smtClean="0"/>
              <a:t> How does …………… feel about …? </a:t>
            </a:r>
            <a:endParaRPr lang="en-US" sz="4000" dirty="0"/>
          </a:p>
          <a:p>
            <a:r>
              <a:rPr lang="en-US" sz="4000" dirty="0" smtClean="0"/>
              <a:t> How do we know that ………… was…? </a:t>
            </a:r>
            <a:endParaRPr lang="en-GB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25446" y="0"/>
            <a:ext cx="3066554" cy="2170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551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308" y="261658"/>
            <a:ext cx="10515600" cy="1325563"/>
          </a:xfrm>
        </p:spPr>
        <p:txBody>
          <a:bodyPr/>
          <a:lstStyle/>
          <a:p>
            <a:r>
              <a:rPr lang="en-GB" b="1" dirty="0" smtClean="0">
                <a:latin typeface="+mn-lt"/>
              </a:rPr>
              <a:t>For example:</a:t>
            </a:r>
            <a:endParaRPr lang="en-GB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7308" y="1825626"/>
            <a:ext cx="10515600" cy="4351338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40809" y="23253"/>
            <a:ext cx="3066554" cy="217036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24231" t="39490" r="23428" b="12915"/>
          <a:stretch/>
        </p:blipFill>
        <p:spPr>
          <a:xfrm>
            <a:off x="237308" y="1813918"/>
            <a:ext cx="9276806" cy="4742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028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101" y="225742"/>
            <a:ext cx="8547510" cy="2739527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+mn-lt"/>
              </a:rPr>
              <a:t>Explain and comment on writers' uses of language, including grammatical and literary features at word and sentence level</a:t>
            </a:r>
            <a:r>
              <a:rPr lang="en-US" dirty="0"/>
              <a:t/>
            </a:r>
            <a:br>
              <a:rPr lang="en-US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101" y="2704013"/>
            <a:ext cx="12344400" cy="4351338"/>
          </a:xfrm>
        </p:spPr>
        <p:txBody>
          <a:bodyPr>
            <a:normAutofit/>
          </a:bodyPr>
          <a:lstStyle/>
          <a:p>
            <a:r>
              <a:rPr lang="en-US" dirty="0" smtClean="0"/>
              <a:t>Why </a:t>
            </a:r>
            <a:r>
              <a:rPr lang="en-US" dirty="0"/>
              <a:t>has the writer used sub headings</a:t>
            </a:r>
            <a:r>
              <a:rPr lang="en-US" dirty="0" smtClean="0"/>
              <a:t>?</a:t>
            </a:r>
          </a:p>
          <a:p>
            <a:endParaRPr lang="en-US" sz="900" dirty="0"/>
          </a:p>
          <a:p>
            <a:r>
              <a:rPr lang="en-US" dirty="0"/>
              <a:t>Why are some words in bold/italics</a:t>
            </a:r>
            <a:r>
              <a:rPr lang="en-US" dirty="0" smtClean="0"/>
              <a:t>?</a:t>
            </a:r>
          </a:p>
          <a:p>
            <a:endParaRPr lang="en-US" sz="900" dirty="0"/>
          </a:p>
          <a:p>
            <a:r>
              <a:rPr lang="en-US" dirty="0"/>
              <a:t>How has the writer created a sense of suspense</a:t>
            </a:r>
            <a:r>
              <a:rPr lang="en-US" dirty="0" smtClean="0"/>
              <a:t>?</a:t>
            </a:r>
          </a:p>
          <a:p>
            <a:endParaRPr lang="en-US" sz="800" dirty="0"/>
          </a:p>
          <a:p>
            <a:r>
              <a:rPr lang="en-US" dirty="0"/>
              <a:t>Do you want read on? Why</a:t>
            </a:r>
            <a:r>
              <a:rPr lang="en-US" dirty="0" smtClean="0"/>
              <a:t>?</a:t>
            </a:r>
          </a:p>
          <a:p>
            <a:endParaRPr lang="en-US" sz="800" dirty="0"/>
          </a:p>
          <a:p>
            <a:r>
              <a:rPr lang="en-US" dirty="0"/>
              <a:t>How does the sentence beginning 'Suddenly she realised what was happening' mark a change in the text.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40809" y="23253"/>
            <a:ext cx="3066554" cy="2170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346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" y="23253"/>
            <a:ext cx="10515600" cy="1325563"/>
          </a:xfrm>
        </p:spPr>
        <p:txBody>
          <a:bodyPr/>
          <a:lstStyle/>
          <a:p>
            <a:r>
              <a:rPr lang="en-GB" b="1" dirty="0">
                <a:solidFill>
                  <a:prstClr val="black"/>
                </a:solidFill>
                <a:latin typeface="Calibri" panose="020F0502020204030204"/>
              </a:rPr>
              <a:t>For example: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40809" y="23253"/>
            <a:ext cx="3066554" cy="217036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24031" t="42946" r="21956" b="29846"/>
          <a:stretch/>
        </p:blipFill>
        <p:spPr>
          <a:xfrm>
            <a:off x="408517" y="2054209"/>
            <a:ext cx="11888736" cy="336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997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566" y="129993"/>
            <a:ext cx="12074434" cy="1325563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+mn-lt"/>
              </a:rPr>
              <a:t>Identify and comment on the structure and organisation of texts, including grammatical and presentational features at text level </a:t>
            </a:r>
            <a:endParaRPr lang="en-GB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566" y="1707116"/>
            <a:ext cx="10515600" cy="5032375"/>
          </a:xfrm>
        </p:spPr>
        <p:txBody>
          <a:bodyPr>
            <a:normAutofit/>
          </a:bodyPr>
          <a:lstStyle/>
          <a:p>
            <a:r>
              <a:rPr lang="en-US" dirty="0" smtClean="0"/>
              <a:t>Can you think of another word for…? </a:t>
            </a:r>
          </a:p>
          <a:p>
            <a:endParaRPr lang="en-US" sz="900" dirty="0" smtClean="0"/>
          </a:p>
          <a:p>
            <a:r>
              <a:rPr lang="en-US" dirty="0" smtClean="0"/>
              <a:t> Why does the writer compare…..to….? </a:t>
            </a:r>
          </a:p>
          <a:p>
            <a:endParaRPr lang="en-US" sz="900" dirty="0" smtClean="0"/>
          </a:p>
          <a:p>
            <a:r>
              <a:rPr lang="en-US" dirty="0" smtClean="0"/>
              <a:t> How does the comparison help us to understand…? </a:t>
            </a:r>
          </a:p>
          <a:p>
            <a:endParaRPr lang="en-US" sz="900" dirty="0" smtClean="0"/>
          </a:p>
          <a:p>
            <a:r>
              <a:rPr lang="en-US" dirty="0" smtClean="0"/>
              <a:t> Why did the author use the word….? </a:t>
            </a:r>
          </a:p>
          <a:p>
            <a:endParaRPr lang="en-US" sz="900" dirty="0" smtClean="0"/>
          </a:p>
          <a:p>
            <a:r>
              <a:rPr lang="en-US" dirty="0" smtClean="0"/>
              <a:t> What does the word/phrase suggest about…? </a:t>
            </a:r>
          </a:p>
          <a:p>
            <a:endParaRPr lang="en-US" sz="900" dirty="0" smtClean="0"/>
          </a:p>
          <a:p>
            <a:r>
              <a:rPr lang="en-US" dirty="0" smtClean="0"/>
              <a:t> Which words or phrases suggest that…? </a:t>
            </a:r>
          </a:p>
          <a:p>
            <a:endParaRPr lang="en-US" sz="800" dirty="0" smtClean="0"/>
          </a:p>
          <a:p>
            <a:r>
              <a:rPr lang="en-US" dirty="0" smtClean="0"/>
              <a:t>Which word or phrase tells? 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0626" y="4569127"/>
            <a:ext cx="3066554" cy="2170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208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" y="23253"/>
            <a:ext cx="10515600" cy="1325563"/>
          </a:xfrm>
        </p:spPr>
        <p:txBody>
          <a:bodyPr/>
          <a:lstStyle/>
          <a:p>
            <a:r>
              <a:rPr lang="en-GB" b="1" dirty="0">
                <a:solidFill>
                  <a:prstClr val="black"/>
                </a:solidFill>
                <a:latin typeface="Calibri" panose="020F0502020204030204"/>
              </a:rPr>
              <a:t>For example: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40809" y="23253"/>
            <a:ext cx="3066554" cy="21703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22123" t="34554" r="24064" b="13125"/>
          <a:stretch/>
        </p:blipFill>
        <p:spPr>
          <a:xfrm>
            <a:off x="198120" y="1463041"/>
            <a:ext cx="9295703" cy="5081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261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371" y="272074"/>
            <a:ext cx="10515600" cy="1325563"/>
          </a:xfrm>
        </p:spPr>
        <p:txBody>
          <a:bodyPr>
            <a:normAutofit/>
          </a:bodyPr>
          <a:lstStyle/>
          <a:p>
            <a:r>
              <a:rPr lang="en-GB" sz="4800" b="1" dirty="0" smtClean="0">
                <a:latin typeface="+mn-lt"/>
              </a:rPr>
              <a:t>We will cover: </a:t>
            </a:r>
            <a:endParaRPr lang="en-GB" sz="48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371" y="2013916"/>
            <a:ext cx="10515600" cy="4351338"/>
          </a:xfrm>
        </p:spPr>
        <p:txBody>
          <a:bodyPr>
            <a:normAutofit/>
          </a:bodyPr>
          <a:lstStyle/>
          <a:p>
            <a:r>
              <a:rPr lang="en-GB" sz="3600" dirty="0" smtClean="0"/>
              <a:t>How reading is being assessed in KS2</a:t>
            </a:r>
          </a:p>
          <a:p>
            <a:endParaRPr lang="en-GB" sz="3600" dirty="0"/>
          </a:p>
          <a:p>
            <a:r>
              <a:rPr lang="en-GB" sz="3600" dirty="0" smtClean="0"/>
              <a:t>What sort of tests children will be expected to sit</a:t>
            </a:r>
          </a:p>
          <a:p>
            <a:endParaRPr lang="en-GB" sz="3600" dirty="0"/>
          </a:p>
          <a:p>
            <a:r>
              <a:rPr lang="en-GB" sz="3600" dirty="0" smtClean="0"/>
              <a:t>The key reading comprehension skills</a:t>
            </a:r>
          </a:p>
          <a:p>
            <a:pPr marL="0" indent="0">
              <a:buNone/>
            </a:pPr>
            <a:endParaRPr lang="en-GB" sz="3600" dirty="0"/>
          </a:p>
          <a:p>
            <a:r>
              <a:rPr lang="en-GB" sz="3600" dirty="0" smtClean="0"/>
              <a:t>How you can support your child</a:t>
            </a:r>
            <a:endParaRPr lang="en-GB" sz="3600" dirty="0"/>
          </a:p>
        </p:txBody>
      </p:sp>
      <p:pic>
        <p:nvPicPr>
          <p:cNvPr id="5" name="Picture 4" descr="Image result for holymead prima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2882" y="0"/>
            <a:ext cx="3065938" cy="2169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9290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112955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/>
              <a:t>Explain and comment on writers' uses of language, including grammatical and literary features at word and sentence level </a:t>
            </a:r>
            <a:endParaRPr lang="en-GB" sz="4000" b="1" dirty="0"/>
          </a:p>
        </p:txBody>
      </p:sp>
      <p:sp>
        <p:nvSpPr>
          <p:cNvPr id="6" name="Rectangle 5"/>
          <p:cNvSpPr/>
          <p:nvPr/>
        </p:nvSpPr>
        <p:spPr>
          <a:xfrm>
            <a:off x="0" y="1964353"/>
            <a:ext cx="1246196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Why are some of the words in italics/bold print?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Why are subheadings used?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 Why has the writer used fact boxes?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How has the author made it easy to identify key points?</a:t>
            </a:r>
          </a:p>
          <a:p>
            <a:endParaRPr lang="en-US" sz="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What is the purpose of the pictures/diagrams?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How has the author created tension?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How does the sentence’…’ represent a turning point?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 What is the underlying message of the poem?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656648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prstClr val="black"/>
                </a:solidFill>
                <a:latin typeface="Calibri" panose="020F0502020204030204"/>
              </a:rPr>
              <a:t>For example: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40809" y="23253"/>
            <a:ext cx="3066554" cy="21703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23328" t="48126" r="23461" b="20001"/>
          <a:stretch/>
        </p:blipFill>
        <p:spPr>
          <a:xfrm>
            <a:off x="617385" y="2535489"/>
            <a:ext cx="11289978" cy="3802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783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can you find on the website? 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5075" y="365125"/>
            <a:ext cx="2835379" cy="200674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24025" t="19117" r="23680" b="17647"/>
          <a:stretch/>
        </p:blipFill>
        <p:spPr>
          <a:xfrm>
            <a:off x="466511" y="1378634"/>
            <a:ext cx="8010458" cy="5445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548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494" y="365125"/>
            <a:ext cx="8417859" cy="1325563"/>
          </a:xfrm>
        </p:spPr>
        <p:txBody>
          <a:bodyPr>
            <a:normAutofit/>
          </a:bodyPr>
          <a:lstStyle/>
          <a:p>
            <a:r>
              <a:rPr lang="en-GB" sz="4000" b="1" dirty="0" smtClean="0">
                <a:latin typeface="+mn-lt"/>
              </a:rPr>
              <a:t>What can I do to support my child’s reading at home?</a:t>
            </a:r>
            <a:endParaRPr lang="en-GB" sz="40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471" y="2193617"/>
            <a:ext cx="11255188" cy="4351338"/>
          </a:xfrm>
        </p:spPr>
        <p:txBody>
          <a:bodyPr>
            <a:normAutofit fontScale="85000" lnSpcReduction="20000"/>
          </a:bodyPr>
          <a:lstStyle/>
          <a:p>
            <a:endParaRPr lang="en-US" sz="3600" dirty="0" smtClean="0"/>
          </a:p>
          <a:p>
            <a:r>
              <a:rPr lang="en-US" sz="3600" dirty="0" smtClean="0"/>
              <a:t>Ensure they are reading regularly (record in reading records)</a:t>
            </a:r>
          </a:p>
          <a:p>
            <a:endParaRPr lang="en-US" sz="1800" dirty="0"/>
          </a:p>
          <a:p>
            <a:r>
              <a:rPr lang="en-US" sz="3600" dirty="0" smtClean="0"/>
              <a:t>Have </a:t>
            </a:r>
            <a:r>
              <a:rPr lang="en-US" sz="3600" dirty="0"/>
              <a:t>a reading conversation with your child</a:t>
            </a:r>
            <a:r>
              <a:rPr lang="en-US" sz="3600" dirty="0" smtClean="0"/>
              <a:t>.</a:t>
            </a:r>
            <a:endParaRPr lang="en-US" sz="3600" dirty="0" smtClean="0"/>
          </a:p>
          <a:p>
            <a:endParaRPr lang="en-US" sz="1100" dirty="0"/>
          </a:p>
          <a:p>
            <a:r>
              <a:rPr lang="en-US" sz="3600" dirty="0"/>
              <a:t>Ask questions to check their understanding</a:t>
            </a:r>
            <a:r>
              <a:rPr lang="en-US" sz="3600" dirty="0" smtClean="0"/>
              <a:t>.</a:t>
            </a:r>
          </a:p>
          <a:p>
            <a:endParaRPr lang="en-US" sz="1100" dirty="0"/>
          </a:p>
          <a:p>
            <a:r>
              <a:rPr lang="en-US" sz="3600" dirty="0"/>
              <a:t>Ask them to share their thoughts and opinions</a:t>
            </a:r>
            <a:r>
              <a:rPr lang="en-US" sz="3600" dirty="0" smtClean="0"/>
              <a:t>.</a:t>
            </a:r>
          </a:p>
          <a:p>
            <a:endParaRPr lang="en-US" sz="1100" dirty="0"/>
          </a:p>
          <a:p>
            <a:r>
              <a:rPr lang="en-US" sz="3600" dirty="0"/>
              <a:t>Crucially - ask them to justify these thoughts and </a:t>
            </a:r>
            <a:r>
              <a:rPr lang="en-US" sz="3600" dirty="0" smtClean="0"/>
              <a:t>opinions</a:t>
            </a:r>
            <a:endParaRPr lang="en-US" sz="3600" dirty="0" smtClean="0"/>
          </a:p>
          <a:p>
            <a:endParaRPr lang="en-US" sz="1100" dirty="0"/>
          </a:p>
          <a:p>
            <a:r>
              <a:rPr lang="en-US" sz="3600" dirty="0" smtClean="0"/>
              <a:t>Encourage </a:t>
            </a:r>
            <a:r>
              <a:rPr lang="en-US" sz="3600" dirty="0"/>
              <a:t>a love of reading. 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40809" y="23253"/>
            <a:ext cx="3066554" cy="2170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97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" y="130629"/>
            <a:ext cx="10515600" cy="927463"/>
          </a:xfrm>
        </p:spPr>
        <p:txBody>
          <a:bodyPr>
            <a:normAutofit fontScale="90000"/>
          </a:bodyPr>
          <a:lstStyle/>
          <a:p>
            <a:r>
              <a:rPr lang="en-GB" b="1" dirty="0" smtClean="0">
                <a:latin typeface="+mn-lt"/>
              </a:rPr>
              <a:t>Promoting a love of reading:</a:t>
            </a:r>
            <a:br>
              <a:rPr lang="en-GB" b="1" dirty="0" smtClean="0">
                <a:latin typeface="+mn-lt"/>
              </a:rPr>
            </a:br>
            <a:endParaRPr lang="en-GB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339" y="762670"/>
            <a:ext cx="10515600" cy="5669279"/>
          </a:xfrm>
        </p:spPr>
        <p:txBody>
          <a:bodyPr>
            <a:noAutofit/>
          </a:bodyPr>
          <a:lstStyle/>
          <a:p>
            <a:r>
              <a:rPr lang="en-GB" sz="3100" dirty="0" smtClean="0"/>
              <a:t>World Book Day </a:t>
            </a:r>
          </a:p>
          <a:p>
            <a:r>
              <a:rPr lang="en-GB" sz="3100" dirty="0" smtClean="0"/>
              <a:t>Groups </a:t>
            </a:r>
            <a:endParaRPr lang="en-GB" sz="3100" dirty="0" smtClean="0"/>
          </a:p>
          <a:p>
            <a:r>
              <a:rPr lang="en-GB" sz="3100" dirty="0" smtClean="0"/>
              <a:t>Library</a:t>
            </a:r>
            <a:r>
              <a:rPr lang="en-GB" sz="3100" dirty="0"/>
              <a:t> </a:t>
            </a:r>
            <a:r>
              <a:rPr lang="en-GB" sz="3100" dirty="0" smtClean="0"/>
              <a:t>sessions</a:t>
            </a:r>
          </a:p>
          <a:p>
            <a:r>
              <a:rPr lang="en-GB" sz="3100" dirty="0" smtClean="0"/>
              <a:t>100 books to read in primary school</a:t>
            </a:r>
          </a:p>
          <a:p>
            <a:r>
              <a:rPr lang="en-GB" sz="3100" dirty="0" smtClean="0"/>
              <a:t>Teachers reading books </a:t>
            </a:r>
          </a:p>
          <a:p>
            <a:r>
              <a:rPr lang="en-GB" sz="3100" dirty="0" smtClean="0"/>
              <a:t>Displays</a:t>
            </a:r>
          </a:p>
          <a:p>
            <a:r>
              <a:rPr lang="en-GB" sz="3100" dirty="0" smtClean="0"/>
              <a:t>Book of the Week</a:t>
            </a:r>
          </a:p>
          <a:p>
            <a:r>
              <a:rPr lang="en-GB" sz="3100" dirty="0" smtClean="0"/>
              <a:t>Recommendations from children </a:t>
            </a:r>
          </a:p>
          <a:p>
            <a:r>
              <a:rPr lang="en-GB" sz="3100" dirty="0" smtClean="0"/>
              <a:t>Blogging (book reviews)</a:t>
            </a:r>
          </a:p>
          <a:p>
            <a:r>
              <a:rPr lang="en-GB" sz="3100" dirty="0" smtClean="0"/>
              <a:t>Library links (Space Challenge)</a:t>
            </a:r>
            <a:endParaRPr lang="en-GB" sz="3100" dirty="0" smtClean="0"/>
          </a:p>
        </p:txBody>
      </p:sp>
      <p:pic>
        <p:nvPicPr>
          <p:cNvPr id="7170" name="Picture 2" descr="Image result for love reading carto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2329" y="2710960"/>
            <a:ext cx="2350215" cy="3522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71437" y="46306"/>
            <a:ext cx="3066554" cy="2170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072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789" y="2629619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sz="4000" dirty="0"/>
              <a:t>If you are interested in viewing past SATs papers you can view them online.</a:t>
            </a:r>
          </a:p>
          <a:p>
            <a:endParaRPr lang="en-GB" sz="4000" dirty="0"/>
          </a:p>
          <a:p>
            <a:pPr marL="0" indent="0">
              <a:buNone/>
            </a:pPr>
            <a:r>
              <a:rPr lang="en-US" sz="4000" dirty="0" smtClean="0"/>
              <a:t>However, we </a:t>
            </a:r>
            <a:r>
              <a:rPr lang="en-US" sz="4000" dirty="0"/>
              <a:t>would ask that you do not use these with your children as we use them for assessments in school.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2209" y="201510"/>
            <a:ext cx="3066554" cy="217036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34789" y="322398"/>
            <a:ext cx="84160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solidFill>
                  <a:srgbClr val="000000"/>
                </a:solidFill>
                <a:hlinkClick r:id="rId3"/>
              </a:rPr>
              <a:t>http://</a:t>
            </a:r>
            <a:r>
              <a:rPr lang="en-GB" sz="2800" dirty="0" smtClean="0">
                <a:solidFill>
                  <a:srgbClr val="000000"/>
                </a:solidFill>
                <a:hlinkClick r:id="rId3"/>
              </a:rPr>
              <a:t>www.satstestsonline.co.uk/sto_past_papers.aspx</a:t>
            </a:r>
            <a:r>
              <a:rPr lang="en-GB" sz="2800" dirty="0" smtClean="0">
                <a:solidFill>
                  <a:srgbClr val="000000"/>
                </a:solidFill>
              </a:rPr>
              <a:t> </a:t>
            </a:r>
            <a:endParaRPr lang="en-GB" sz="2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4828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 descr="Image result for any questi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240" y="530848"/>
            <a:ext cx="9875519" cy="5958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57437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371" y="272074"/>
            <a:ext cx="10515600" cy="1325563"/>
          </a:xfrm>
        </p:spPr>
        <p:txBody>
          <a:bodyPr>
            <a:normAutofit/>
          </a:bodyPr>
          <a:lstStyle/>
          <a:p>
            <a:r>
              <a:rPr lang="en-GB" sz="4800" b="1" dirty="0" smtClean="0">
                <a:latin typeface="+mn-lt"/>
              </a:rPr>
              <a:t>Our philosophy: </a:t>
            </a:r>
            <a:endParaRPr lang="en-GB" sz="48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371" y="2051095"/>
            <a:ext cx="11297195" cy="4351338"/>
          </a:xfrm>
        </p:spPr>
        <p:txBody>
          <a:bodyPr>
            <a:noAutofit/>
          </a:bodyPr>
          <a:lstStyle/>
          <a:p>
            <a:r>
              <a:rPr lang="en-US" sz="4000" dirty="0" smtClean="0">
                <a:latin typeface="+mj-lt"/>
              </a:rPr>
              <a:t>To </a:t>
            </a:r>
            <a:r>
              <a:rPr lang="en-US" sz="4000" dirty="0">
                <a:latin typeface="+mj-lt"/>
              </a:rPr>
              <a:t>promote a love of reading</a:t>
            </a:r>
            <a:r>
              <a:rPr lang="en-US" sz="4000" dirty="0" smtClean="0">
                <a:latin typeface="+mj-lt"/>
              </a:rPr>
              <a:t>.</a:t>
            </a:r>
          </a:p>
          <a:p>
            <a:endParaRPr lang="en-US" sz="4000" dirty="0">
              <a:latin typeface="+mj-lt"/>
            </a:endParaRPr>
          </a:p>
          <a:p>
            <a:r>
              <a:rPr lang="en-US" sz="4000" dirty="0">
                <a:latin typeface="+mj-lt"/>
              </a:rPr>
              <a:t>To develop children's depth of understanding</a:t>
            </a:r>
            <a:r>
              <a:rPr lang="en-US" sz="4000" dirty="0" smtClean="0">
                <a:latin typeface="+mj-lt"/>
              </a:rPr>
              <a:t>.</a:t>
            </a:r>
          </a:p>
          <a:p>
            <a:endParaRPr lang="en-US" sz="4000" dirty="0">
              <a:latin typeface="+mj-lt"/>
            </a:endParaRPr>
          </a:p>
          <a:p>
            <a:r>
              <a:rPr lang="en-US" sz="4000" dirty="0">
                <a:latin typeface="+mj-lt"/>
              </a:rPr>
              <a:t>To develop the skills children need to be successful in Reading in Primary and Secondary School and beyond.</a:t>
            </a:r>
          </a:p>
        </p:txBody>
      </p:sp>
      <p:pic>
        <p:nvPicPr>
          <p:cNvPr id="5" name="Picture 4" descr="Image result for holymead prima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2882" y="0"/>
            <a:ext cx="3065938" cy="2169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7719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371" y="272074"/>
            <a:ext cx="10515600" cy="1325563"/>
          </a:xfrm>
        </p:spPr>
        <p:txBody>
          <a:bodyPr>
            <a:normAutofit/>
          </a:bodyPr>
          <a:lstStyle/>
          <a:p>
            <a:r>
              <a:rPr lang="en-US" b="1" dirty="0">
                <a:latin typeface="+mn-lt"/>
              </a:rPr>
              <a:t>How is reading taught in KS2?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371" y="2169296"/>
            <a:ext cx="11618449" cy="4351338"/>
          </a:xfrm>
        </p:spPr>
        <p:txBody>
          <a:bodyPr>
            <a:normAutofit/>
          </a:bodyPr>
          <a:lstStyle/>
          <a:p>
            <a:r>
              <a:rPr lang="en-US" dirty="0"/>
              <a:t>For those pupils that are unable to read age appropriate texts fluently and confidently additional support is provided</a:t>
            </a:r>
            <a:r>
              <a:rPr lang="en-US" dirty="0" smtClean="0"/>
              <a:t>:</a:t>
            </a:r>
          </a:p>
          <a:p>
            <a:endParaRPr lang="en-US" dirty="0"/>
          </a:p>
          <a:p>
            <a:r>
              <a:rPr lang="en-GB" dirty="0"/>
              <a:t>Phonics</a:t>
            </a:r>
          </a:p>
          <a:p>
            <a:r>
              <a:rPr lang="en-US" dirty="0"/>
              <a:t>Individual reading - Better Reading </a:t>
            </a:r>
            <a:r>
              <a:rPr lang="en-US" dirty="0" smtClean="0"/>
              <a:t>Partners</a:t>
            </a:r>
            <a:endParaRPr lang="en-US" dirty="0"/>
          </a:p>
          <a:p>
            <a:r>
              <a:rPr lang="en-GB" dirty="0"/>
              <a:t>Individual or group support </a:t>
            </a:r>
          </a:p>
          <a:p>
            <a:endParaRPr lang="en-GB" dirty="0"/>
          </a:p>
          <a:p>
            <a:r>
              <a:rPr lang="en-US" dirty="0"/>
              <a:t>If you are worried about your child's ability to read fluently please speak to your child's class teacher about how you can support them at home.</a:t>
            </a:r>
          </a:p>
        </p:txBody>
      </p:sp>
      <p:pic>
        <p:nvPicPr>
          <p:cNvPr id="5" name="Picture 4" descr="Image result for holymead prima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2882" y="0"/>
            <a:ext cx="3065938" cy="2169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5746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0188" y="350786"/>
            <a:ext cx="10515600" cy="1325563"/>
          </a:xfrm>
        </p:spPr>
        <p:txBody>
          <a:bodyPr/>
          <a:lstStyle/>
          <a:p>
            <a:r>
              <a:rPr lang="en-US" b="1" dirty="0">
                <a:latin typeface="+mn-lt"/>
              </a:rPr>
              <a:t>How is reading taught in KS2?</a:t>
            </a:r>
            <a:r>
              <a:rPr lang="en-US" dirty="0"/>
              <a:t/>
            </a:r>
            <a:br>
              <a:rPr lang="en-US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511" y="1375458"/>
            <a:ext cx="11298200" cy="50323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200" b="1" dirty="0"/>
              <a:t>English Lessons</a:t>
            </a:r>
            <a:r>
              <a:rPr lang="en-GB" sz="3200" b="1" dirty="0" smtClean="0"/>
              <a:t>:</a:t>
            </a:r>
          </a:p>
          <a:p>
            <a:pPr marL="0" indent="0">
              <a:buNone/>
            </a:pPr>
            <a:endParaRPr lang="en-GB" sz="3200" dirty="0"/>
          </a:p>
          <a:p>
            <a:r>
              <a:rPr lang="en-US" sz="3200" dirty="0" smtClean="0"/>
              <a:t>English lessons that incorporate a focus </a:t>
            </a:r>
            <a:r>
              <a:rPr lang="en-US" sz="3200" dirty="0"/>
              <a:t>on </a:t>
            </a:r>
            <a:r>
              <a:rPr lang="en-US" sz="3200" dirty="0" smtClean="0"/>
              <a:t>Reading</a:t>
            </a:r>
            <a:endParaRPr lang="en-US" sz="3200" dirty="0" smtClean="0"/>
          </a:p>
          <a:p>
            <a:endParaRPr lang="en-US" sz="2000" dirty="0"/>
          </a:p>
          <a:p>
            <a:r>
              <a:rPr lang="en-GB" sz="3200" dirty="0"/>
              <a:t>Guided Reading sessions daily</a:t>
            </a:r>
            <a:r>
              <a:rPr lang="en-GB" sz="3200" dirty="0" smtClean="0"/>
              <a:t>.</a:t>
            </a:r>
          </a:p>
          <a:p>
            <a:endParaRPr lang="en-GB" sz="1800" dirty="0"/>
          </a:p>
          <a:p>
            <a:r>
              <a:rPr lang="en-US" sz="3200" dirty="0"/>
              <a:t>Each year group will study at least 2 significant novels in depth</a:t>
            </a:r>
            <a:r>
              <a:rPr lang="en-US" sz="3200" dirty="0" smtClean="0"/>
              <a:t>.</a:t>
            </a:r>
          </a:p>
          <a:p>
            <a:endParaRPr lang="en-US" sz="2000" dirty="0"/>
          </a:p>
          <a:p>
            <a:r>
              <a:rPr lang="en-US" sz="3200" dirty="0" smtClean="0"/>
              <a:t>Library sessions </a:t>
            </a:r>
            <a:endParaRPr lang="en-US" sz="3200" dirty="0"/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25446" y="-71615"/>
            <a:ext cx="3066554" cy="2170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267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Some of the texts studied in KS2: </a:t>
            </a:r>
            <a:endParaRPr lang="en-GB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60355983"/>
              </p:ext>
            </p:extLst>
          </p:nvPr>
        </p:nvGraphicFramePr>
        <p:xfrm>
          <a:off x="1312985" y="1690688"/>
          <a:ext cx="9566030" cy="4615314"/>
        </p:xfrm>
        <a:graphic>
          <a:graphicData uri="http://schemas.openxmlformats.org/drawingml/2006/table">
            <a:tbl>
              <a:tblPr firstRow="1" firstCol="1" bandRow="1"/>
              <a:tblGrid>
                <a:gridCol w="2391057">
                  <a:extLst>
                    <a:ext uri="{9D8B030D-6E8A-4147-A177-3AD203B41FA5}">
                      <a16:colId xmlns:a16="http://schemas.microsoft.com/office/drawing/2014/main" val="2105155209"/>
                    </a:ext>
                  </a:extLst>
                </a:gridCol>
                <a:gridCol w="2391057">
                  <a:extLst>
                    <a:ext uri="{9D8B030D-6E8A-4147-A177-3AD203B41FA5}">
                      <a16:colId xmlns:a16="http://schemas.microsoft.com/office/drawing/2014/main" val="3651846089"/>
                    </a:ext>
                  </a:extLst>
                </a:gridCol>
                <a:gridCol w="2391958">
                  <a:extLst>
                    <a:ext uri="{9D8B030D-6E8A-4147-A177-3AD203B41FA5}">
                      <a16:colId xmlns:a16="http://schemas.microsoft.com/office/drawing/2014/main" val="2963606392"/>
                    </a:ext>
                  </a:extLst>
                </a:gridCol>
                <a:gridCol w="2391958">
                  <a:extLst>
                    <a:ext uri="{9D8B030D-6E8A-4147-A177-3AD203B41FA5}">
                      <a16:colId xmlns:a16="http://schemas.microsoft.com/office/drawing/2014/main" val="990913885"/>
                    </a:ext>
                  </a:extLst>
                </a:gridCol>
              </a:tblGrid>
              <a:tr h="559956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GB" sz="3200" b="1" kern="1200" dirty="0"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Year 3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GB" sz="3200" b="1" kern="1200"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Year 4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GB" sz="3200" b="1" kern="1200"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Year 5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GB" sz="3200" b="1" kern="1200" dirty="0"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Year 6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2189353"/>
                  </a:ext>
                </a:extLst>
              </a:tr>
              <a:tr h="4030098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GB" sz="2800" kern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The Iron Man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2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GB" sz="2800" kern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The </a:t>
                      </a:r>
                      <a:r>
                        <a:rPr lang="en-GB" sz="2800" kern="12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Spiderwick</a:t>
                      </a:r>
                      <a:r>
                        <a:rPr lang="en-GB" sz="2800" kern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Chronicles 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2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GB" sz="2800" kern="12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Nim’s</a:t>
                      </a:r>
                      <a:r>
                        <a:rPr lang="en-GB" sz="2800" kern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Island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2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GB" sz="2800" kern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GB" sz="2800" kern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Thieve of Ostia 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2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GB" sz="2800" kern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Villains 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2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GB" sz="2800" kern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The Firework-Makers Daughter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GB" sz="2800" kern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Who Let the Gods Out?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2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GB" sz="2800" kern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Midsummer Night’s Dream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2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GB" sz="2800" kern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Warhorse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GB" sz="2800" kern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Kensuke’s Kingdom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2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GB" sz="2800" kern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Macbeth 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2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GB" sz="2800" kern="12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Skellig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04258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77348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498" y="201510"/>
            <a:ext cx="10515600" cy="1325563"/>
          </a:xfrm>
        </p:spPr>
        <p:txBody>
          <a:bodyPr>
            <a:normAutofit/>
          </a:bodyPr>
          <a:lstStyle/>
          <a:p>
            <a:r>
              <a:rPr lang="en-GB" sz="4800" b="1" dirty="0" smtClean="0">
                <a:latin typeface="+mn-lt"/>
              </a:rPr>
              <a:t>How is reading assessed in KS2?</a:t>
            </a:r>
            <a:endParaRPr lang="en-GB" sz="4800" b="1" dirty="0"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25717" y="0"/>
            <a:ext cx="3066554" cy="217036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1531012"/>
            <a:ext cx="121920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rgbClr val="000000"/>
                </a:solidFill>
                <a:latin typeface="+mj-lt"/>
              </a:rPr>
              <a:t>Reading skill lessons embedded into English teaching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 smtClean="0">
              <a:solidFill>
                <a:srgbClr val="000000"/>
              </a:solidFill>
              <a:latin typeface="+mj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rgbClr val="000000"/>
                </a:solidFill>
                <a:latin typeface="+mj-lt"/>
              </a:rPr>
              <a:t>Teacher </a:t>
            </a:r>
            <a:r>
              <a:rPr lang="en-US" sz="3200" dirty="0">
                <a:solidFill>
                  <a:srgbClr val="000000"/>
                </a:solidFill>
                <a:latin typeface="+mj-lt"/>
              </a:rPr>
              <a:t>assessment: </a:t>
            </a:r>
            <a:r>
              <a:rPr lang="en-US" sz="3200" dirty="0" smtClean="0">
                <a:solidFill>
                  <a:srgbClr val="000000"/>
                </a:solidFill>
                <a:latin typeface="+mj-lt"/>
              </a:rPr>
              <a:t>ongoing </a:t>
            </a:r>
            <a:r>
              <a:rPr lang="en-US" sz="3200" dirty="0">
                <a:solidFill>
                  <a:srgbClr val="000000"/>
                </a:solidFill>
                <a:latin typeface="+mj-lt"/>
              </a:rPr>
              <a:t>throughout the year and </a:t>
            </a:r>
            <a:r>
              <a:rPr lang="en-US" sz="3200" dirty="0" smtClean="0">
                <a:solidFill>
                  <a:srgbClr val="000000"/>
                </a:solidFill>
                <a:latin typeface="+mj-lt"/>
              </a:rPr>
              <a:t>based </a:t>
            </a:r>
            <a:r>
              <a:rPr lang="en-US" sz="3200" dirty="0">
                <a:solidFill>
                  <a:srgbClr val="000000"/>
                </a:solidFill>
                <a:latin typeface="+mj-lt"/>
              </a:rPr>
              <a:t>on pupils' verbal and written responses in lessons</a:t>
            </a:r>
            <a:r>
              <a:rPr lang="en-US" sz="3200" dirty="0" smtClean="0">
                <a:solidFill>
                  <a:srgbClr val="000000"/>
                </a:solidFill>
                <a:latin typeface="+mj-lt"/>
              </a:rPr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solidFill>
                <a:srgbClr val="000000"/>
              </a:solidFill>
              <a:latin typeface="+mj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rgbClr val="000000"/>
                </a:solidFill>
                <a:latin typeface="+mj-lt"/>
              </a:rPr>
              <a:t>Reading </a:t>
            </a:r>
            <a:r>
              <a:rPr lang="en-US" sz="3200" dirty="0">
                <a:solidFill>
                  <a:srgbClr val="000000"/>
                </a:solidFill>
                <a:latin typeface="+mj-lt"/>
              </a:rPr>
              <a:t>comprehension tests: </a:t>
            </a:r>
            <a:r>
              <a:rPr lang="en-US" sz="3200" dirty="0" smtClean="0">
                <a:solidFill>
                  <a:srgbClr val="000000"/>
                </a:solidFill>
                <a:latin typeface="+mj-lt"/>
              </a:rPr>
              <a:t>termly. These </a:t>
            </a:r>
            <a:r>
              <a:rPr lang="en-US" sz="3200" dirty="0">
                <a:solidFill>
                  <a:srgbClr val="000000"/>
                </a:solidFill>
                <a:latin typeface="+mj-lt"/>
              </a:rPr>
              <a:t>tests will be similar in format to the end of KS2 SATs that all pupils sit at the end of Year 6</a:t>
            </a:r>
            <a:r>
              <a:rPr lang="en-US" sz="3200" dirty="0" smtClean="0">
                <a:solidFill>
                  <a:srgbClr val="000000"/>
                </a:solidFill>
                <a:latin typeface="+mj-lt"/>
              </a:rPr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solidFill>
                <a:srgbClr val="000000"/>
              </a:solidFill>
              <a:latin typeface="+mj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rgbClr val="000000"/>
                </a:solidFill>
                <a:latin typeface="+mj-lt"/>
              </a:rPr>
              <a:t>Collectively </a:t>
            </a:r>
            <a:r>
              <a:rPr lang="en-US" sz="3200" dirty="0">
                <a:solidFill>
                  <a:srgbClr val="000000"/>
                </a:solidFill>
                <a:latin typeface="+mj-lt"/>
              </a:rPr>
              <a:t>these assessments are used to give us an overall picture of each pupils' progress and attainment.</a:t>
            </a:r>
          </a:p>
        </p:txBody>
      </p:sp>
    </p:spTree>
    <p:extLst>
      <p:ext uri="{BB962C8B-B14F-4D97-AF65-F5344CB8AC3E}">
        <p14:creationId xmlns:p14="http://schemas.microsoft.com/office/powerpoint/2010/main" val="566831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463" y="169817"/>
            <a:ext cx="8978537" cy="6810200"/>
          </a:xfrm>
        </p:spPr>
        <p:txBody>
          <a:bodyPr>
            <a:normAutofit fontScale="92500" lnSpcReduction="10000"/>
          </a:bodyPr>
          <a:lstStyle/>
          <a:p>
            <a:r>
              <a:rPr lang="en-US" sz="3600" dirty="0">
                <a:latin typeface="+mj-lt"/>
              </a:rPr>
              <a:t>In Years 3, 4 and 5 children sit Reading Comprehension tests that mirror the format of the end of KS2 SATs.</a:t>
            </a:r>
          </a:p>
          <a:p>
            <a:endParaRPr lang="en-GB" sz="3600" dirty="0">
              <a:latin typeface="+mj-lt"/>
            </a:endParaRPr>
          </a:p>
          <a:p>
            <a:pPr marL="0" indent="0">
              <a:buNone/>
            </a:pPr>
            <a:r>
              <a:rPr lang="en-GB" sz="3600" b="1" dirty="0">
                <a:latin typeface="+mj-lt"/>
              </a:rPr>
              <a:t>Children are provided with</a:t>
            </a:r>
            <a:r>
              <a:rPr lang="en-GB" sz="3600" b="1" dirty="0" smtClean="0">
                <a:latin typeface="+mj-lt"/>
              </a:rPr>
              <a:t>:</a:t>
            </a:r>
          </a:p>
          <a:p>
            <a:pPr marL="0" indent="0">
              <a:buNone/>
            </a:pPr>
            <a:endParaRPr lang="en-GB" sz="3600" dirty="0">
              <a:latin typeface="+mj-lt"/>
            </a:endParaRPr>
          </a:p>
          <a:p>
            <a:r>
              <a:rPr lang="en-US" sz="3600" dirty="0">
                <a:latin typeface="+mj-lt"/>
              </a:rPr>
              <a:t>A Reading Booklet: this usually consists of 2-3 different </a:t>
            </a:r>
            <a:r>
              <a:rPr lang="en-US" sz="3600" dirty="0" smtClean="0">
                <a:latin typeface="+mj-lt"/>
              </a:rPr>
              <a:t>texts</a:t>
            </a:r>
          </a:p>
          <a:p>
            <a:endParaRPr lang="en-US" sz="3600" dirty="0">
              <a:latin typeface="+mj-lt"/>
            </a:endParaRPr>
          </a:p>
          <a:p>
            <a:r>
              <a:rPr lang="en-GB" sz="3600" dirty="0">
                <a:latin typeface="+mj-lt"/>
              </a:rPr>
              <a:t>An answer booklet</a:t>
            </a:r>
          </a:p>
          <a:p>
            <a:endParaRPr lang="en-GB" sz="3600" dirty="0">
              <a:latin typeface="+mj-lt"/>
            </a:endParaRPr>
          </a:p>
          <a:p>
            <a:r>
              <a:rPr lang="en-US" sz="3600" dirty="0">
                <a:latin typeface="+mj-lt"/>
              </a:rPr>
              <a:t>Children read and write their answers independently. 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6311"/>
            <a:ext cx="3066554" cy="2170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220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GB" b="1" dirty="0" smtClean="0">
                <a:latin typeface="+mn-lt"/>
              </a:rPr>
              <a:t>Key comprehension skills?</a:t>
            </a:r>
            <a:endParaRPr lang="en-GB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491" y="1527073"/>
            <a:ext cx="10515600" cy="4351338"/>
          </a:xfrm>
        </p:spPr>
        <p:txBody>
          <a:bodyPr>
            <a:normAutofit/>
          </a:bodyPr>
          <a:lstStyle/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82323" y="45721"/>
            <a:ext cx="3066554" cy="217036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27042" t="36518" r="33903" b="17590"/>
          <a:stretch/>
        </p:blipFill>
        <p:spPr>
          <a:xfrm>
            <a:off x="248576" y="1286692"/>
            <a:ext cx="8363633" cy="5525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294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903</TotalTime>
  <Words>969</Words>
  <Application>Microsoft Office PowerPoint</Application>
  <PresentationFormat>Widescreen</PresentationFormat>
  <Paragraphs>176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Calibri</vt:lpstr>
      <vt:lpstr>Calibri Light</vt:lpstr>
      <vt:lpstr>Times New Roman</vt:lpstr>
      <vt:lpstr>Office Theme</vt:lpstr>
      <vt:lpstr>My child can read    What next?</vt:lpstr>
      <vt:lpstr>We will cover: </vt:lpstr>
      <vt:lpstr>Our philosophy: </vt:lpstr>
      <vt:lpstr>How is reading taught in KS2?</vt:lpstr>
      <vt:lpstr>How is reading taught in KS2? </vt:lpstr>
      <vt:lpstr>Some of the texts studied in KS2: </vt:lpstr>
      <vt:lpstr>How is reading assessed in KS2?</vt:lpstr>
      <vt:lpstr>PowerPoint Presentation</vt:lpstr>
      <vt:lpstr>Key comprehension skills?</vt:lpstr>
      <vt:lpstr>Understand, describe, select or retrieve information, events or ideas from texts and use quotation and reference to text  </vt:lpstr>
      <vt:lpstr>Examples </vt:lpstr>
      <vt:lpstr>PowerPoint Presentation</vt:lpstr>
      <vt:lpstr>Deduce, infer or interpret information, events or ideas from texts  </vt:lpstr>
      <vt:lpstr>Deduce, infer or interpret information, events or ideas from texts</vt:lpstr>
      <vt:lpstr>For example:</vt:lpstr>
      <vt:lpstr>Explain and comment on writers' uses of language, including grammatical and literary features at word and sentence level </vt:lpstr>
      <vt:lpstr>For example:</vt:lpstr>
      <vt:lpstr>Identify and comment on the structure and organisation of texts, including grammatical and presentational features at text level </vt:lpstr>
      <vt:lpstr>For example:</vt:lpstr>
      <vt:lpstr>PowerPoint Presentation</vt:lpstr>
      <vt:lpstr>For example:</vt:lpstr>
      <vt:lpstr>What can you find on the website? </vt:lpstr>
      <vt:lpstr>What can I do to support my child’s reading at home?</vt:lpstr>
      <vt:lpstr>Promoting a love of reading: 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Caron O'Toole</dc:creator>
  <cp:lastModifiedBy>Caron O'Toole</cp:lastModifiedBy>
  <cp:revision>33</cp:revision>
  <dcterms:created xsi:type="dcterms:W3CDTF">2018-10-14T07:32:58Z</dcterms:created>
  <dcterms:modified xsi:type="dcterms:W3CDTF">2019-10-17T13:27:33Z</dcterms:modified>
</cp:coreProperties>
</file>